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56" r:id="rId5"/>
    <p:sldId id="596" r:id="rId6"/>
    <p:sldId id="257" r:id="rId7"/>
    <p:sldId id="279" r:id="rId8"/>
    <p:sldId id="280" r:id="rId9"/>
    <p:sldId id="281" r:id="rId10"/>
    <p:sldId id="595" r:id="rId11"/>
    <p:sldId id="366" r:id="rId12"/>
    <p:sldId id="346" r:id="rId13"/>
    <p:sldId id="348" r:id="rId14"/>
    <p:sldId id="597" r:id="rId15"/>
    <p:sldId id="598" r:id="rId16"/>
    <p:sldId id="599" r:id="rId17"/>
    <p:sldId id="600" r:id="rId18"/>
    <p:sldId id="601" r:id="rId19"/>
    <p:sldId id="602" r:id="rId20"/>
    <p:sldId id="603" r:id="rId21"/>
    <p:sldId id="604" r:id="rId22"/>
    <p:sldId id="605" r:id="rId23"/>
    <p:sldId id="606" r:id="rId24"/>
    <p:sldId id="607" r:id="rId25"/>
    <p:sldId id="608" r:id="rId26"/>
    <p:sldId id="609" r:id="rId27"/>
    <p:sldId id="610" r:id="rId28"/>
    <p:sldId id="611" r:id="rId29"/>
    <p:sldId id="612" r:id="rId3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39998-9AA9-4A3E-9E8D-534403145A34}" v="169" dt="2023-02-07T12:34:30.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73389" autoAdjust="0"/>
  </p:normalViewPr>
  <p:slideViewPr>
    <p:cSldViewPr snapToGrid="0">
      <p:cViewPr varScale="1">
        <p:scale>
          <a:sx n="91" d="100"/>
          <a:sy n="91" d="100"/>
        </p:scale>
        <p:origin x="10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87BD1-5785-41AE-A045-1029B8DFEACB}" type="datetimeFigureOut">
              <a:rPr lang="en-CA" smtClean="0"/>
              <a:t>2025-02-18</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1F11F-B63B-474A-A786-1D4DE84A1AF3}" type="slidenum">
              <a:rPr lang="en-CA" smtClean="0"/>
              <a:t>‹#›</a:t>
            </a:fld>
            <a:endParaRPr lang="en-CA" dirty="0"/>
          </a:p>
        </p:txBody>
      </p:sp>
    </p:spTree>
    <p:extLst>
      <p:ext uri="{BB962C8B-B14F-4D97-AF65-F5344CB8AC3E}">
        <p14:creationId xmlns:p14="http://schemas.microsoft.com/office/powerpoint/2010/main" val="4207099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r>
              <a:rPr lang="en-US" dirty="0"/>
              <a:t>The following 2 slides outline key terms and their definitions of concepts covered in this micro-lesson.</a:t>
            </a:r>
          </a:p>
        </p:txBody>
      </p:sp>
      <p:sp>
        <p:nvSpPr>
          <p:cNvPr id="4" name="Slide Number Placeholder 3"/>
          <p:cNvSpPr>
            <a:spLocks noGrp="1"/>
          </p:cNvSpPr>
          <p:nvPr>
            <p:ph type="sldNum" sz="quarter" idx="5"/>
          </p:nvPr>
        </p:nvSpPr>
        <p:spPr/>
        <p:txBody>
          <a:bodyPr/>
          <a:lstStyle/>
          <a:p>
            <a:fld id="{D4A1F11F-B63B-474A-A786-1D4DE84A1AF3}" type="slidenum">
              <a:rPr lang="en-CA" smtClean="0"/>
              <a:t>2</a:t>
            </a:fld>
            <a:endParaRPr lang="en-CA" dirty="0"/>
          </a:p>
        </p:txBody>
      </p:sp>
    </p:spTree>
    <p:extLst>
      <p:ext uri="{BB962C8B-B14F-4D97-AF65-F5344CB8AC3E}">
        <p14:creationId xmlns:p14="http://schemas.microsoft.com/office/powerpoint/2010/main" val="403664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Offering amazing customer service is essential for retaining customers and growing your business.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Today’s customer service goes far beyond a traditional telephone support agent, that is only available within the hours of 9-5.</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Advancements in technology have made customers have access to your business through email, web, text message, and social media.</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Technology has allowed for customers to seek support at any time- day or night.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You must practice good customer service through all of these mediums, and even 24 hours a day depending on your business.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If you provide excellent customer service face to face, however, lack the grace and professionalism over email, you may lose out on potential customers. In turn, losing out on profit and harming your reputation.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 turn technology has made providing good customer service more complicated due to the many new ways of reaching your customers. However, it has also given businesses more chances to either maintain or improve their expert level of customer service.</a:t>
            </a:r>
          </a:p>
          <a:p>
            <a:endParaRPr lang="en-CA" dirty="0"/>
          </a:p>
        </p:txBody>
      </p:sp>
      <p:sp>
        <p:nvSpPr>
          <p:cNvPr id="4" name="Slide Number Placeholder 3"/>
          <p:cNvSpPr>
            <a:spLocks noGrp="1"/>
          </p:cNvSpPr>
          <p:nvPr>
            <p:ph type="sldNum" sz="quarter" idx="5"/>
          </p:nvPr>
        </p:nvSpPr>
        <p:spPr/>
        <p:txBody>
          <a:bodyPr/>
          <a:lstStyle/>
          <a:p>
            <a:fld id="{D4A1F11F-B63B-474A-A786-1D4DE84A1AF3}" type="slidenum">
              <a:rPr lang="en-CA" smtClean="0"/>
              <a:t>11</a:t>
            </a:fld>
            <a:endParaRPr lang="en-CA" dirty="0"/>
          </a:p>
        </p:txBody>
      </p:sp>
    </p:spTree>
    <p:extLst>
      <p:ext uri="{BB962C8B-B14F-4D97-AF65-F5344CB8AC3E}">
        <p14:creationId xmlns:p14="http://schemas.microsoft.com/office/powerpoint/2010/main" val="136027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6AA84F"/>
                </a:solidFill>
                <a:effectLst/>
                <a:latin typeface="Arial" panose="020B0604020202020204" pitchFamily="34" charset="0"/>
              </a:rPr>
              <a:t>Clicking interaction VO: Click the images to learn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6AA84F"/>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Great customer support drives an amazing customer experience, especially when your team moves beyond reacting to problems and towards anticipating customers' problems</a:t>
            </a:r>
            <a:r>
              <a:rPr lang="en-US" sz="1800" b="1" i="0" u="none" strike="noStrike" dirty="0">
                <a:solidFill>
                  <a:srgbClr val="000000"/>
                </a:solidFill>
                <a:effectLst/>
                <a:latin typeface="Arial" panose="020B0604020202020204" pitchFamily="34" charset="0"/>
              </a:rPr>
              <a:t>.</a:t>
            </a:r>
          </a:p>
          <a:p>
            <a:pPr rtl="0" fontAlgn="base">
              <a:spcBef>
                <a:spcPts val="0"/>
              </a:spcBef>
              <a:spcAft>
                <a:spcPts val="0"/>
              </a:spcAft>
              <a:buFont typeface="Arial" panose="020B0604020202020204" pitchFamily="34" charset="0"/>
              <a:buChar char="•"/>
            </a:pPr>
            <a:endParaRPr lang="en-US" sz="1800" b="1"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Great customer service can be a revenue generator for your organization by giving customers a complete, cohesive experience that aligns with the organization’s purpose. To position yourself and your organization for success, integrating service into the journey at every interaction point is crucial</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On the other hand, poor customer service can harm sales, lose customers, hurt business reputations, and even cause businesses to fail. The impact of poor customer service will be explored in more detail in the following sections</a:t>
            </a:r>
            <a:endParaRPr lang="en-CA" dirty="0"/>
          </a:p>
        </p:txBody>
      </p:sp>
      <p:sp>
        <p:nvSpPr>
          <p:cNvPr id="4" name="Slide Number Placeholder 3"/>
          <p:cNvSpPr>
            <a:spLocks noGrp="1"/>
          </p:cNvSpPr>
          <p:nvPr>
            <p:ph type="sldNum" sz="quarter" idx="5"/>
          </p:nvPr>
        </p:nvSpPr>
        <p:spPr/>
        <p:txBody>
          <a:bodyPr/>
          <a:lstStyle/>
          <a:p>
            <a:fld id="{D4A1F11F-B63B-474A-A786-1D4DE84A1AF3}" type="slidenum">
              <a:rPr lang="en-CA" smtClean="0"/>
              <a:t>12</a:t>
            </a:fld>
            <a:endParaRPr lang="en-CA" dirty="0"/>
          </a:p>
        </p:txBody>
      </p:sp>
    </p:spTree>
    <p:extLst>
      <p:ext uri="{BB962C8B-B14F-4D97-AF65-F5344CB8AC3E}">
        <p14:creationId xmlns:p14="http://schemas.microsoft.com/office/powerpoint/2010/main" val="151166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Let’s take a moment to test your knowledge of what we’ve learned so far.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you’ve made your selection, hit submit. Remember, you have two chances to complete the Knowledge Check and can review previous content to find the correct answer</a:t>
            </a:r>
          </a:p>
          <a:p>
            <a:pPr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Calibri" panose="020F0502020204030204" pitchFamily="34" charset="0"/>
            </a:endParaRPr>
          </a:p>
          <a:p>
            <a:pPr marL="228600" indent="-228600" rtl="0">
              <a:spcBef>
                <a:spcPts val="0"/>
              </a:spcBef>
              <a:spcAft>
                <a:spcPts val="0"/>
              </a:spcAft>
            </a:pPr>
            <a:r>
              <a:rPr lang="en-US" sz="1800" b="0" i="0" u="none" strike="noStrike" dirty="0">
                <a:solidFill>
                  <a:srgbClr val="000000"/>
                </a:solidFill>
                <a:effectLst/>
                <a:latin typeface="Arial" panose="020B0604020202020204" pitchFamily="34" charset="0"/>
              </a:rPr>
              <a:t>Is the following true or false?</a:t>
            </a:r>
            <a:endParaRPr lang="en-US" sz="2800" b="0" dirty="0">
              <a:effectLst/>
            </a:endParaRPr>
          </a:p>
          <a:p>
            <a:pPr marL="228600" indent="-228600" rtl="0">
              <a:spcBef>
                <a:spcPts val="0"/>
              </a:spcBef>
              <a:spcAft>
                <a:spcPts val="0"/>
              </a:spcAft>
            </a:pPr>
            <a:r>
              <a:rPr lang="en-US" sz="1800" b="0" i="0" u="none" strike="noStrike" dirty="0">
                <a:solidFill>
                  <a:srgbClr val="000000"/>
                </a:solidFill>
                <a:effectLst/>
                <a:latin typeface="Arial" panose="020B0604020202020204" pitchFamily="34" charset="0"/>
              </a:rPr>
              <a:t>Advances in technology have a negative and positive impact on customer service</a:t>
            </a:r>
            <a:endParaRPr lang="en-US" sz="2800" b="0" dirty="0">
              <a:effectLst/>
            </a:endParaRPr>
          </a:p>
          <a:p>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13</a:t>
            </a:fld>
            <a:endParaRPr lang="en-CA" dirty="0"/>
          </a:p>
        </p:txBody>
      </p:sp>
    </p:spTree>
    <p:extLst>
      <p:ext uri="{BB962C8B-B14F-4D97-AF65-F5344CB8AC3E}">
        <p14:creationId xmlns:p14="http://schemas.microsoft.com/office/powerpoint/2010/main" val="3620043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6AA84F"/>
                </a:solidFill>
                <a:effectLst/>
                <a:latin typeface="Arial" panose="020B0604020202020204" pitchFamily="34" charset="0"/>
              </a:rPr>
              <a:t>Click on the image to learn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6AA84F"/>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Simply put, customer service is important because customers say it is. </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Along with price and product, customer experience is a brand differentiator. This means that customers put weight on customer service, not only from an operational stand-point, but also how you make them feel. In other words, it is the ability to help them deliver excellent service to their own customers.</a:t>
            </a: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14</a:t>
            </a:fld>
            <a:endParaRPr lang="en-CA" dirty="0"/>
          </a:p>
        </p:txBody>
      </p:sp>
    </p:spTree>
    <p:extLst>
      <p:ext uri="{BB962C8B-B14F-4D97-AF65-F5344CB8AC3E}">
        <p14:creationId xmlns:p14="http://schemas.microsoft.com/office/powerpoint/2010/main" val="4051952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Companies that deliver a superior customer experience will outperform their competitor</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For instance, a customer that has a positive experience is more likely to become a loyal customer, creating customer lifetime value (CLV), and are likely to recommend and promote your business by word of mouth.</a:t>
            </a:r>
          </a:p>
          <a:p>
            <a:pPr rtl="0" fontAlgn="base">
              <a:spcBef>
                <a:spcPts val="0"/>
              </a:spcBef>
              <a:spcAft>
                <a:spcPts val="0"/>
              </a:spcAft>
              <a:buFont typeface="Arial" panose="020B0604020202020204" pitchFamily="34" charset="0"/>
              <a:buNone/>
            </a:pPr>
            <a:br>
              <a:rPr lang="en-US" sz="2800" b="0" dirty="0">
                <a:effectLst/>
              </a:rPr>
            </a:br>
            <a:r>
              <a:rPr lang="en-US" sz="1800" b="0" i="0" u="none" strike="noStrike" dirty="0">
                <a:solidFill>
                  <a:srgbClr val="000000"/>
                </a:solidFill>
                <a:effectLst/>
                <a:latin typeface="Arial" panose="020B0604020202020204" pitchFamily="34" charset="0"/>
              </a:rPr>
              <a:t>The bottom line with effective customer service is that it assures its profitability because it is an investment into your customers, which you’ll ultimately see in your organization.</a:t>
            </a:r>
          </a:p>
          <a:p>
            <a:pPr rtl="0" fontAlgn="base">
              <a:spcBef>
                <a:spcPts val="0"/>
              </a:spcBef>
              <a:spcAft>
                <a:spcPts val="0"/>
              </a:spcAft>
              <a:buFont typeface="Arial" panose="020B0604020202020204" pitchFamily="34" charset="0"/>
              <a:buNone/>
            </a:pP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15</a:t>
            </a:fld>
            <a:endParaRPr lang="en-CA" dirty="0"/>
          </a:p>
        </p:txBody>
      </p:sp>
    </p:spTree>
    <p:extLst>
      <p:ext uri="{BB962C8B-B14F-4D97-AF65-F5344CB8AC3E}">
        <p14:creationId xmlns:p14="http://schemas.microsoft.com/office/powerpoint/2010/main" val="331502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Companies that deliver a superior customer experience will outperform their competitor</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For instance, a customer that has a positive experience is more likely to become a loyal customer, creating customer lifetime value (CLV), and are likely to recommend and promote your business by word of mouth.</a:t>
            </a:r>
          </a:p>
          <a:p>
            <a:pPr rtl="0" fontAlgn="base">
              <a:spcBef>
                <a:spcPts val="0"/>
              </a:spcBef>
              <a:spcAft>
                <a:spcPts val="0"/>
              </a:spcAft>
              <a:buFont typeface="Arial" panose="020B0604020202020204" pitchFamily="34" charset="0"/>
              <a:buNone/>
            </a:pPr>
            <a:br>
              <a:rPr lang="en-US" sz="2800" b="0" dirty="0">
                <a:effectLst/>
              </a:rPr>
            </a:br>
            <a:r>
              <a:rPr lang="en-US" sz="1800" b="0" i="0" u="none" strike="noStrike" dirty="0">
                <a:solidFill>
                  <a:srgbClr val="000000"/>
                </a:solidFill>
                <a:effectLst/>
                <a:latin typeface="Arial" panose="020B0604020202020204" pitchFamily="34" charset="0"/>
              </a:rPr>
              <a:t>The bottom line with effective customer service is that it assures its profitability because it is an investment into your customers, which you’ll ultimately see in your organization.</a:t>
            </a:r>
          </a:p>
          <a:p>
            <a:pPr rtl="0" fontAlgn="base">
              <a:spcBef>
                <a:spcPts val="0"/>
              </a:spcBef>
              <a:spcAft>
                <a:spcPts val="0"/>
              </a:spcAft>
              <a:buFont typeface="Arial" panose="020B0604020202020204" pitchFamily="34" charset="0"/>
              <a:buNone/>
            </a:pP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16</a:t>
            </a:fld>
            <a:endParaRPr lang="en-CA" dirty="0"/>
          </a:p>
        </p:txBody>
      </p:sp>
    </p:spTree>
    <p:extLst>
      <p:ext uri="{BB962C8B-B14F-4D97-AF65-F5344CB8AC3E}">
        <p14:creationId xmlns:p14="http://schemas.microsoft.com/office/powerpoint/2010/main" val="375541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Providing a great customer experience has an enormous impact on growing an organization, as most customers agree that they are happy to pay more for services and products from an organization that is well-known to deliver good customer service experiences.</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It is easier to reduce the negative impact of poor customer service by making customers feel they are heard. An extraordinary customer experience is one of the largest factors of word-of-mouth marketing, serving as one of your organizations’ best pitches. Customers talk. Happy customers talk positively about your business. Unhappy customers talk negatively about your business.</a:t>
            </a:r>
          </a:p>
          <a:p>
            <a:pPr rtl="0" fontAlgn="base">
              <a:spcBef>
                <a:spcPts val="0"/>
              </a:spcBef>
              <a:spcAft>
                <a:spcPts val="0"/>
              </a:spcAft>
              <a:buFont typeface="Arial" panose="020B0604020202020204" pitchFamily="34" charset="0"/>
              <a:buNone/>
            </a:pP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17</a:t>
            </a:fld>
            <a:endParaRPr lang="en-CA" dirty="0"/>
          </a:p>
        </p:txBody>
      </p:sp>
    </p:spTree>
    <p:extLst>
      <p:ext uri="{BB962C8B-B14F-4D97-AF65-F5344CB8AC3E}">
        <p14:creationId xmlns:p14="http://schemas.microsoft.com/office/powerpoint/2010/main" val="1761313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The ramifications of poor customer service can be far-reaching, and can cause you to lose even the most understanding customers. </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Specifically in commercial buildings, the result of poor customer service will have a significant impact on tenants, as they think twice about leasing their space from you, renewing their lease, and suggesting your property to </a:t>
            </a:r>
            <a:r>
              <a:rPr lang="en-US" sz="1800" b="0" i="0" u="none" strike="noStrike" dirty="0" err="1">
                <a:solidFill>
                  <a:srgbClr val="000000"/>
                </a:solidFill>
                <a:effectLst/>
                <a:latin typeface="Arial" panose="020B0604020202020204" pitchFamily="34" charset="0"/>
              </a:rPr>
              <a:t>others.In</a:t>
            </a:r>
            <a:r>
              <a:rPr lang="en-US" sz="1800" b="0" i="0" u="none" strike="noStrike" dirty="0">
                <a:solidFill>
                  <a:srgbClr val="000000"/>
                </a:solidFill>
                <a:effectLst/>
                <a:latin typeface="Arial" panose="020B0604020202020204" pitchFamily="34" charset="0"/>
              </a:rPr>
              <a:t> fact tenants may even look for space in other facilities. </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Suppliers, mechanics, and other professionals in your building may respond to your poor customer service with poor service levels. Therein, straining your relationship and negatively impacting the productivity of your business. This can also lead to health and safety issues, if your suppliers and maintenance personnel provide substandard service.</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Last, poor customer service results in fewer satisfied customers, which may translate into a negative effect on your bottom line. </a:t>
            </a:r>
          </a:p>
          <a:p>
            <a:pPr rtl="0" fontAlgn="base">
              <a:spcBef>
                <a:spcPts val="0"/>
              </a:spcBef>
              <a:spcAft>
                <a:spcPts val="0"/>
              </a:spcAft>
              <a:buFont typeface="Arial" panose="020B0604020202020204" pitchFamily="34" charset="0"/>
              <a:buNone/>
            </a:pP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18</a:t>
            </a:fld>
            <a:endParaRPr lang="en-CA" dirty="0"/>
          </a:p>
        </p:txBody>
      </p:sp>
    </p:spTree>
    <p:extLst>
      <p:ext uri="{BB962C8B-B14F-4D97-AF65-F5344CB8AC3E}">
        <p14:creationId xmlns:p14="http://schemas.microsoft.com/office/powerpoint/2010/main" val="2440542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Let’s take a moment to test your knowledge of what we’ve learned so far.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you’ve made your selection, hit submit. Remember, you have two chances to complete the Knowledge Check and can review previous content to find the correct answer</a:t>
            </a:r>
          </a:p>
          <a:p>
            <a:pPr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Calibri" panose="020F0502020204030204" pitchFamily="34" charset="0"/>
            </a:endParaRPr>
          </a:p>
          <a:p>
            <a:pPr marL="228600" indent="-228600" rtl="0">
              <a:spcBef>
                <a:spcPts val="0"/>
              </a:spcBef>
              <a:spcAft>
                <a:spcPts val="0"/>
              </a:spcAft>
            </a:pPr>
            <a:r>
              <a:rPr lang="en-US" sz="1800" b="0" i="0" u="none" strike="noStrike" dirty="0">
                <a:solidFill>
                  <a:srgbClr val="000000"/>
                </a:solidFill>
                <a:effectLst/>
                <a:latin typeface="Arial" panose="020B0604020202020204" pitchFamily="34" charset="0"/>
              </a:rPr>
              <a:t>Is the following statement true or false? </a:t>
            </a:r>
          </a:p>
          <a:p>
            <a:pPr marL="228600" indent="-228600" rtl="0">
              <a:spcBef>
                <a:spcPts val="0"/>
              </a:spcBef>
              <a:spcAft>
                <a:spcPts val="0"/>
              </a:spcAft>
            </a:pPr>
            <a:r>
              <a:rPr lang="en-US" sz="1800" b="0" i="0" u="none" strike="noStrike" dirty="0">
                <a:solidFill>
                  <a:srgbClr val="000000"/>
                </a:solidFill>
                <a:effectLst/>
                <a:latin typeface="Arial" panose="020B0604020202020204" pitchFamily="34" charset="0"/>
              </a:rPr>
              <a:t>You do not have to provide good customer service all of the time- there are times where poor customer service is okay</a:t>
            </a: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19</a:t>
            </a:fld>
            <a:endParaRPr lang="en-CA" dirty="0"/>
          </a:p>
        </p:txBody>
      </p:sp>
    </p:spTree>
    <p:extLst>
      <p:ext uri="{BB962C8B-B14F-4D97-AF65-F5344CB8AC3E}">
        <p14:creationId xmlns:p14="http://schemas.microsoft.com/office/powerpoint/2010/main" val="1081772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Times New Roman" panose="02020603050405020304" pitchFamily="18" charset="0"/>
              </a:rPr>
              <a:t>Let’s move to your next topic: What can you do to improve Customer Service?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What are your customers’ challenges?  What do they want and what are their expectations in your partnership?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First, if you understand your customers wants and needs, you are able to deliver more effectively.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The next step to improve customer service is building trust. This takes consistency, transparent communication, and building a long-term connection/relationship.</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Although it’s impossible to deliver perfect service 100% of the time, and customers understand that, what's important is communicating and being responsive.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Simply acknowledging there’s an issue and communicating your plan to resolve it can go a long way in your partnership.</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It is also a good idea to check in with your customers and ask for feedback. This is the best way to gather information and use it to improve areas needed.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Remember, your customers’ needs, just like yours, are always changing, so you must also be adaptable to these changes.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 </a:t>
            </a:r>
          </a:p>
          <a:p>
            <a:pPr rtl="0" fontAlgn="base">
              <a:spcBef>
                <a:spcPts val="0"/>
              </a:spcBef>
              <a:spcAft>
                <a:spcPts val="0"/>
              </a:spcAft>
              <a:buFont typeface="Arial" panose="020B0604020202020204" pitchFamily="34" charset="0"/>
              <a:buNone/>
            </a:pP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20</a:t>
            </a:fld>
            <a:endParaRPr lang="en-CA" dirty="0"/>
          </a:p>
        </p:txBody>
      </p:sp>
    </p:spTree>
    <p:extLst>
      <p:ext uri="{BB962C8B-B14F-4D97-AF65-F5344CB8AC3E}">
        <p14:creationId xmlns:p14="http://schemas.microsoft.com/office/powerpoint/2010/main" val="25710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p:txBody>
      </p:sp>
      <p:sp>
        <p:nvSpPr>
          <p:cNvPr id="4" name="Slide Number Placeholder 3"/>
          <p:cNvSpPr>
            <a:spLocks noGrp="1"/>
          </p:cNvSpPr>
          <p:nvPr>
            <p:ph type="sldNum" sz="quarter" idx="5"/>
          </p:nvPr>
        </p:nvSpPr>
        <p:spPr/>
        <p:txBody>
          <a:bodyPr/>
          <a:lstStyle/>
          <a:p>
            <a:fld id="{D4A1F11F-B63B-474A-A786-1D4DE84A1AF3}" type="slidenum">
              <a:rPr lang="en-CA" smtClean="0"/>
              <a:t>3</a:t>
            </a:fld>
            <a:endParaRPr lang="en-CA" dirty="0"/>
          </a:p>
        </p:txBody>
      </p:sp>
    </p:spTree>
    <p:extLst>
      <p:ext uri="{BB962C8B-B14F-4D97-AF65-F5344CB8AC3E}">
        <p14:creationId xmlns:p14="http://schemas.microsoft.com/office/powerpoint/2010/main" val="1765513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Building loyalty with your customers goes far beyond just recognizing and addressing a situation.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Active listening will help you as a Building Operator to understand the customers’ underlying needs, their feelings and help you view things from their perspective.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It’s important to know your customers’ communication style and be able to respond accordingly. Whether they prefer face to face meetings, emails, or phone calls, it will all depend on the expectations of your customer.</a:t>
            </a:r>
            <a:r>
              <a:rPr lang="en-US" sz="1800" b="1" i="0" u="none" strike="noStrike" dirty="0">
                <a:solidFill>
                  <a:srgbClr val="000000"/>
                </a:solidFill>
                <a:effectLst/>
                <a:latin typeface="Arial" panose="020B0604020202020204" pitchFamily="34" charset="0"/>
              </a:rPr>
              <a:t>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Your attitude introduces you to your customers before you even speak, so being mindful of your body language and tone of voice is critical. </a:t>
            </a:r>
            <a:r>
              <a:rPr lang="en-US" sz="1800" b="1" i="0" u="none" strike="noStrike" dirty="0">
                <a:solidFill>
                  <a:srgbClr val="000000"/>
                </a:solidFill>
                <a:effectLst/>
                <a:latin typeface="Arial" panose="020B0604020202020204" pitchFamily="34" charset="0"/>
              </a:rPr>
              <a:t> </a:t>
            </a:r>
            <a:r>
              <a:rPr lang="en-US" sz="1800" b="0" i="0" u="none" strike="noStrike" dirty="0">
                <a:solidFill>
                  <a:srgbClr val="181818"/>
                </a:solidFill>
                <a:effectLst/>
                <a:latin typeface="Arial" panose="020B0604020202020204" pitchFamily="34" charset="0"/>
              </a:rPr>
              <a:t> </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Creating a consistent process, whether it be with meetings or communication, will not only keep you organized and focused but will help the customer know what to expect, and helps build trust.</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 </a:t>
            </a:r>
          </a:p>
          <a:p>
            <a:pPr rtl="0" fontAlgn="base">
              <a:spcBef>
                <a:spcPts val="0"/>
              </a:spcBef>
              <a:spcAft>
                <a:spcPts val="0"/>
              </a:spcAft>
              <a:buFont typeface="Arial" panose="020B0604020202020204" pitchFamily="34" charset="0"/>
              <a:buNone/>
            </a:pP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21</a:t>
            </a:fld>
            <a:endParaRPr lang="en-CA" dirty="0"/>
          </a:p>
        </p:txBody>
      </p:sp>
    </p:spTree>
    <p:extLst>
      <p:ext uri="{BB962C8B-B14F-4D97-AF65-F5344CB8AC3E}">
        <p14:creationId xmlns:p14="http://schemas.microsoft.com/office/powerpoint/2010/main" val="2898664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Times New Roman" panose="02020603050405020304" pitchFamily="18" charset="0"/>
              </a:rPr>
              <a:t>The </a:t>
            </a:r>
            <a:r>
              <a:rPr lang="en-US" sz="1800" b="0" i="0" u="none" strike="noStrike" dirty="0">
                <a:solidFill>
                  <a:srgbClr val="181818"/>
                </a:solidFill>
                <a:effectLst/>
                <a:latin typeface="Arial" panose="020B0604020202020204" pitchFamily="34" charset="0"/>
              </a:rPr>
              <a:t>most expected customer service elements will be in the tenant contract; this is where you will find expectations and policies surrounding pricing and services. </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There are, however, intangible elements of service that could add value to the customer. </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It will be up to you to ask questions and dig a little deeper to provide above and beyond service. </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Thinking about the future and having a plan for moving forward will keep you prepared for things that will be out of your control. </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None/>
            </a:pPr>
            <a:r>
              <a:rPr lang="en-US" sz="1800" b="0" i="0" u="none" strike="noStrike" dirty="0">
                <a:solidFill>
                  <a:srgbClr val="181818"/>
                </a:solidFill>
                <a:effectLst/>
                <a:latin typeface="Arial" panose="020B0604020202020204" pitchFamily="34" charset="0"/>
              </a:rPr>
              <a:t>Be proactive in your approach, be aware of potential issues before they even arise, and communicate them to your customer.  The customer will be less likely to complain once they have been informed. </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a:t>
            </a:r>
          </a:p>
          <a:p>
            <a:pPr rtl="0" fontAlgn="base">
              <a:spcBef>
                <a:spcPts val="0"/>
              </a:spcBef>
              <a:spcAft>
                <a:spcPts val="0"/>
              </a:spcAft>
              <a:buFont typeface="Arial" panose="020B0604020202020204" pitchFamily="34" charset="0"/>
              <a:buNone/>
            </a:pP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22</a:t>
            </a:fld>
            <a:endParaRPr lang="en-CA" dirty="0"/>
          </a:p>
        </p:txBody>
      </p:sp>
    </p:spTree>
    <p:extLst>
      <p:ext uri="{BB962C8B-B14F-4D97-AF65-F5344CB8AC3E}">
        <p14:creationId xmlns:p14="http://schemas.microsoft.com/office/powerpoint/2010/main" val="1847036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Having quality systems or processes in place to help manage schedules, as well as provide checks and balances to help improve is paramount. </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Customers look at deadline dates as though they are written in stone. It never hurts to give a buffer, add a couple of days to allow for delays – “Under promise &amp; Over Deliver”. </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There are limitations in customer service such as the lease agreement, contracts etc., but through transparent communication, you can focus on what you can do as opposed to what you can’t do.</a:t>
            </a:r>
            <a:endParaRPr lang="en-US" sz="1800" b="0" i="0" u="none" strike="noStrike" dirty="0">
              <a:solidFill>
                <a:srgbClr val="000000"/>
              </a:solidFill>
              <a:effectLst/>
              <a:latin typeface="Times New Roman" panose="02020603050405020304" pitchFamily="18" charset="0"/>
            </a:endParaRPr>
          </a:p>
          <a:p>
            <a:r>
              <a:rPr lang="en-US" sz="1800" b="0" i="0" u="none" strike="noStrike" dirty="0">
                <a:solidFill>
                  <a:srgbClr val="000000"/>
                </a:solidFill>
                <a:effectLst/>
                <a:latin typeface="Times New Roman" panose="02020603050405020304" pitchFamily="18" charset="0"/>
              </a:rPr>
              <a:t>Last, </a:t>
            </a:r>
            <a:r>
              <a:rPr lang="en-US" sz="1800" b="0" i="0" u="none" strike="noStrike" dirty="0">
                <a:solidFill>
                  <a:srgbClr val="000000"/>
                </a:solidFill>
                <a:effectLst/>
                <a:latin typeface="Arial" panose="020B0604020202020204" pitchFamily="34" charset="0"/>
              </a:rPr>
              <a:t>making the assumption that a customer is happy because they haven’t made a complaint is dangerous..</a:t>
            </a:r>
          </a:p>
          <a:p>
            <a:pPr rtl="0" fontAlgn="base">
              <a:spcBef>
                <a:spcPts val="0"/>
              </a:spcBef>
              <a:spcAft>
                <a:spcPts val="0"/>
              </a:spcAft>
              <a:buFont typeface="Arial" panose="020B0604020202020204" pitchFamily="34" charset="0"/>
              <a:buNone/>
            </a:pP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23</a:t>
            </a:fld>
            <a:endParaRPr lang="en-CA" dirty="0"/>
          </a:p>
        </p:txBody>
      </p:sp>
    </p:spTree>
    <p:extLst>
      <p:ext uri="{BB962C8B-B14F-4D97-AF65-F5344CB8AC3E}">
        <p14:creationId xmlns:p14="http://schemas.microsoft.com/office/powerpoint/2010/main" val="4125741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rtl="0" fontAlgn="base">
              <a:spcBef>
                <a:spcPts val="0"/>
              </a:spcBef>
              <a:spcAft>
                <a:spcPts val="0"/>
              </a:spcAft>
              <a:buFont typeface="Arial" panose="020B0604020202020204" pitchFamily="34" charset="0"/>
              <a:buNone/>
            </a:pPr>
            <a:r>
              <a:rPr lang="en-US" sz="1200" b="0" i="0" u="none" strike="noStrike" dirty="0">
                <a:solidFill>
                  <a:srgbClr val="000000"/>
                </a:solidFill>
                <a:effectLst/>
                <a:latin typeface="Arial" panose="020B0604020202020204" pitchFamily="34" charset="0"/>
              </a:rPr>
              <a:t>Good customer service goes a long way, just as poor customer service can significantly hurt your business. To bring this module to a close let’s review some staggering statistics about customer service to really drive home its importance.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Arial" panose="020B0604020202020204" pitchFamily="34" charset="0"/>
              </a:rPr>
              <a:t>When 64% is clicked:</a:t>
            </a:r>
          </a:p>
          <a:p>
            <a:pPr rtl="0" fontAlgn="base">
              <a:spcBef>
                <a:spcPts val="0"/>
              </a:spcBef>
              <a:spcAft>
                <a:spcPts val="0"/>
              </a:spcAft>
              <a:buFont typeface="Arial" panose="020B0604020202020204" pitchFamily="34" charset="0"/>
              <a:buNone/>
            </a:pPr>
            <a:r>
              <a:rPr lang="en-US" sz="1200" b="0" i="1" u="none" strike="noStrike" dirty="0">
                <a:solidFill>
                  <a:srgbClr val="38761D"/>
                </a:solidFill>
                <a:effectLst/>
                <a:latin typeface="Arial" panose="020B0604020202020204" pitchFamily="34" charset="0"/>
              </a:rPr>
              <a:t>Customers are 64% more likely to try a company’s new offering if they think the company has very good customer service</a:t>
            </a:r>
          </a:p>
          <a:p>
            <a:pPr rtl="0" fontAlgn="base">
              <a:spcBef>
                <a:spcPts val="0"/>
              </a:spcBef>
              <a:spcAft>
                <a:spcPts val="0"/>
              </a:spcAft>
              <a:buFont typeface="Arial" panose="020B0604020202020204" pitchFamily="34" charset="0"/>
              <a:buNone/>
            </a:pPr>
            <a:r>
              <a:rPr lang="en-US" sz="1200" b="1" i="1" u="none" strike="noStrike" dirty="0">
                <a:solidFill>
                  <a:srgbClr val="38761D"/>
                </a:solidFill>
                <a:effectLst/>
                <a:latin typeface="Arial" panose="020B0604020202020204" pitchFamily="34" charset="0"/>
              </a:rPr>
              <a:t>When 37% is clicked:</a:t>
            </a:r>
            <a:endParaRPr lang="en-US" sz="1200" b="1"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200" b="0" i="1" u="none" strike="noStrike" dirty="0">
                <a:solidFill>
                  <a:srgbClr val="38761D"/>
                </a:solidFill>
                <a:effectLst/>
                <a:latin typeface="Arial" panose="020B0604020202020204" pitchFamily="34" charset="0"/>
              </a:rPr>
              <a:t>Customers who rate a company as delivering “good” customer experience are 34% more likely to purchase more, and 37% more likely to recommend</a:t>
            </a:r>
          </a:p>
          <a:p>
            <a:pPr rtl="0" fontAlgn="base">
              <a:spcBef>
                <a:spcPts val="0"/>
              </a:spcBef>
              <a:spcAft>
                <a:spcPts val="0"/>
              </a:spcAft>
              <a:buFont typeface="Arial" panose="020B0604020202020204" pitchFamily="34" charset="0"/>
              <a:buNone/>
            </a:pPr>
            <a:r>
              <a:rPr lang="en-US" sz="1200" b="1" i="1" u="none" strike="noStrike" dirty="0">
                <a:solidFill>
                  <a:srgbClr val="38761D"/>
                </a:solidFill>
                <a:effectLst/>
                <a:latin typeface="Arial" panose="020B0604020202020204" pitchFamily="34" charset="0"/>
              </a:rPr>
              <a:t>When 40% is clicked:</a:t>
            </a:r>
            <a:endParaRPr lang="en-US" sz="1200" b="1"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200" b="0" i="1" u="none" strike="noStrike" dirty="0">
                <a:solidFill>
                  <a:srgbClr val="38761D"/>
                </a:solidFill>
                <a:effectLst/>
                <a:latin typeface="Arial" panose="020B0604020202020204" pitchFamily="34" charset="0"/>
              </a:rPr>
              <a:t>Only 40% will trust a company if it has poor customer experience (vs. 76% - good).</a:t>
            </a:r>
          </a:p>
          <a:p>
            <a:pPr rtl="0" fontAlgn="base">
              <a:spcBef>
                <a:spcPts val="0"/>
              </a:spcBef>
              <a:spcAft>
                <a:spcPts val="0"/>
              </a:spcAft>
              <a:buFont typeface="Arial" panose="020B0604020202020204" pitchFamily="34" charset="0"/>
              <a:buNone/>
            </a:pPr>
            <a:br>
              <a:rPr lang="en-US" sz="1800" dirty="0"/>
            </a:br>
            <a:r>
              <a:rPr lang="en-US" sz="1800" b="0" i="1" u="none" strike="noStrike" dirty="0">
                <a:solidFill>
                  <a:srgbClr val="6AA84F"/>
                </a:solidFill>
                <a:effectLst/>
                <a:latin typeface="Arial" panose="020B0604020202020204" pitchFamily="34" charset="0"/>
              </a:rPr>
              <a:t>Text should appear on screen in sync with the voice over narration</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Good customer service goes a long way, just as poor customer service can significantly hurt your business. To bring this module to a close let’s review some staggering statistics about customer service to really drive home its importance.</a:t>
            </a:r>
          </a:p>
          <a:p>
            <a:pPr rtl="0" fontAlgn="base">
              <a:spcBef>
                <a:spcPts val="0"/>
              </a:spcBef>
              <a:spcAft>
                <a:spcPts val="0"/>
              </a:spcAft>
              <a:buFont typeface="Arial" panose="020B0604020202020204" pitchFamily="34" charset="0"/>
              <a:buNone/>
            </a:pPr>
            <a:r>
              <a:rPr lang="en-US" sz="1800" b="0" i="1" u="none" strike="noStrike" dirty="0">
                <a:solidFill>
                  <a:srgbClr val="38761D"/>
                </a:solidFill>
                <a:effectLst/>
                <a:latin typeface="Arial" panose="020B0604020202020204" pitchFamily="34" charset="0"/>
              </a:rPr>
              <a:t>Customers are 64% more likely to try a company’s new offering if they think the company has very good customer service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1" u="none" strike="noStrike" dirty="0">
                <a:solidFill>
                  <a:srgbClr val="38761D"/>
                </a:solidFill>
                <a:effectLst/>
                <a:latin typeface="Arial" panose="020B0604020202020204" pitchFamily="34" charset="0"/>
              </a:rPr>
              <a:t>Customers who rate a company as delivering “good” customer experience are 34% more likely to purchase more, and 37% more likely to recommend</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1" u="none" strike="noStrike" dirty="0">
                <a:solidFill>
                  <a:srgbClr val="38761D"/>
                </a:solidFill>
                <a:effectLst/>
                <a:latin typeface="Arial" panose="020B0604020202020204" pitchFamily="34" charset="0"/>
              </a:rPr>
              <a:t>Only 40% will trust a company if it has poor customer experience (vs. 76% - good).</a:t>
            </a:r>
            <a:br>
              <a:rPr lang="en-US" sz="2800" dirty="0"/>
            </a:br>
            <a:r>
              <a:rPr lang="en-US" sz="1800" b="0" i="1" u="none" strike="noStrike" dirty="0">
                <a:solidFill>
                  <a:srgbClr val="38761D"/>
                </a:solidFill>
                <a:effectLst/>
                <a:latin typeface="Arial" panose="020B0604020202020204" pitchFamily="34" charset="0"/>
              </a:rPr>
              <a:t>It takes 12 positive experiences to make up for 1 unresolved negative experience</a:t>
            </a:r>
          </a:p>
          <a:p>
            <a:pPr rtl="0" fontAlgn="base">
              <a:spcBef>
                <a:spcPts val="0"/>
              </a:spcBef>
              <a:spcAft>
                <a:spcPts val="0"/>
              </a:spcAft>
              <a:buFont typeface="Arial" panose="020B0604020202020204" pitchFamily="34" charset="0"/>
              <a:buNone/>
            </a:pPr>
            <a:endParaRPr lang="en-US" sz="1800" b="0" i="1" u="none" strike="noStrike" dirty="0">
              <a:solidFill>
                <a:srgbClr val="38761D"/>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Times New Roman" panose="02020603050405020304" pitchFamily="18" charset="0"/>
              </a:rPr>
              <a:t>“Before continuing to the conclusion of this module, please complete the following knowledge checks and test questions.”</a:t>
            </a: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24</a:t>
            </a:fld>
            <a:endParaRPr lang="en-CA" dirty="0"/>
          </a:p>
        </p:txBody>
      </p:sp>
    </p:spTree>
    <p:extLst>
      <p:ext uri="{BB962C8B-B14F-4D97-AF65-F5344CB8AC3E}">
        <p14:creationId xmlns:p14="http://schemas.microsoft.com/office/powerpoint/2010/main" val="3062958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Char char="•"/>
            </a:pPr>
            <a:br>
              <a:rPr lang="en-US" sz="2800"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25</a:t>
            </a:fld>
            <a:endParaRPr lang="en-CA" dirty="0"/>
          </a:p>
        </p:txBody>
      </p:sp>
    </p:spTree>
    <p:extLst>
      <p:ext uri="{BB962C8B-B14F-4D97-AF65-F5344CB8AC3E}">
        <p14:creationId xmlns:p14="http://schemas.microsoft.com/office/powerpoint/2010/main" val="3494956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C00000"/>
                </a:solidFill>
                <a:effectLst/>
                <a:latin typeface="Arial" panose="020B0604020202020204" pitchFamily="34" charset="0"/>
              </a:rPr>
              <a:t>As the second line of text above is read, let the following logos appear to match the v/o (MEC to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6AA84F"/>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6AA84F"/>
                </a:solidFill>
                <a:effectLst/>
                <a:latin typeface="Arial" panose="020B0604020202020204" pitchFamily="34" charset="0"/>
              </a:rPr>
              <a:t>Text should appear on screen in sync with the voice over narration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6AA84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End up on the Completion page (to discuss this page and accessing the final module quiz via D2L) </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None/>
            </a:pPr>
            <a:r>
              <a:rPr lang="en-US" sz="1000" b="0" i="0" u="none" strike="noStrike" dirty="0">
                <a:solidFill>
                  <a:srgbClr val="000000"/>
                </a:solidFill>
                <a:effectLst/>
                <a:latin typeface="Arial" panose="020B0604020202020204" pitchFamily="34" charset="0"/>
              </a:rPr>
              <a:t>You now understand what customer service is and why it is so important in different business scenarios.</a:t>
            </a:r>
          </a:p>
          <a:p>
            <a:pPr rtl="0" fontAlgn="base">
              <a:spcBef>
                <a:spcPts val="0"/>
              </a:spcBef>
              <a:spcAft>
                <a:spcPts val="0"/>
              </a:spcAft>
              <a:buFont typeface="Arial" panose="020B0604020202020204" pitchFamily="34" charset="0"/>
              <a:buNone/>
            </a:pPr>
            <a:r>
              <a:rPr lang="en-US" sz="1000" b="0" i="0" u="none" strike="noStrike" dirty="0">
                <a:solidFill>
                  <a:srgbClr val="000000"/>
                </a:solidFill>
                <a:effectLst/>
                <a:latin typeface="Arial" panose="020B0604020202020204" pitchFamily="34" charset="0"/>
              </a:rPr>
              <a:t>We would like to thank the following subject matter experts for their contribution and support of this module and important industry initiative.</a:t>
            </a:r>
          </a:p>
          <a:p>
            <a:pPr marL="457200" rtl="0" fontAlgn="base">
              <a:spcBef>
                <a:spcPts val="0"/>
              </a:spcBef>
              <a:spcAft>
                <a:spcPts val="0"/>
              </a:spcAft>
              <a:buFont typeface="Arial" panose="020B0604020202020204" pitchFamily="34" charset="0"/>
              <a:buNone/>
            </a:pPr>
            <a:br>
              <a:rPr lang="en-US" b="0" dirty="0">
                <a:effectLst/>
              </a:rPr>
            </a:br>
            <a:r>
              <a:rPr lang="en-US" sz="1000" b="0" i="0" u="none" strike="noStrike" dirty="0">
                <a:solidFill>
                  <a:srgbClr val="C00000"/>
                </a:solidFill>
                <a:effectLst/>
                <a:latin typeface="Arial" panose="020B0604020202020204" pitchFamily="34" charset="0"/>
              </a:rPr>
              <a:t>Lead Module Subject Matter Expert </a:t>
            </a:r>
          </a:p>
          <a:p>
            <a:pPr marL="457200" lvl="1" indent="0" rtl="0" fontAlgn="base">
              <a:spcBef>
                <a:spcPts val="0"/>
              </a:spcBef>
              <a:spcAft>
                <a:spcPts val="0"/>
              </a:spcAft>
              <a:buFont typeface="Arial" panose="020B0604020202020204" pitchFamily="34" charset="0"/>
              <a:buNone/>
            </a:pPr>
            <a:br>
              <a:rPr lang="en-US" sz="1000" b="0" i="0" u="none" strike="noStrike" dirty="0">
                <a:solidFill>
                  <a:srgbClr val="C00000"/>
                </a:solidFill>
                <a:effectLst/>
                <a:latin typeface="Arial" panose="020B0604020202020204" pitchFamily="34" charset="0"/>
              </a:rPr>
            </a:br>
            <a:br>
              <a:rPr lang="en-US" b="0" dirty="0">
                <a:effectLst/>
              </a:rPr>
            </a:br>
            <a:r>
              <a:rPr lang="en-US" sz="1000" b="0" i="0" u="none" strike="noStrike" dirty="0">
                <a:solidFill>
                  <a:srgbClr val="C00000"/>
                </a:solidFill>
                <a:effectLst/>
                <a:latin typeface="Arial" panose="020B0604020202020204" pitchFamily="34" charset="0"/>
              </a:rPr>
              <a:t>Supporting Module Subject Matter Experts</a:t>
            </a:r>
            <a:br>
              <a:rPr lang="en-US" sz="1000" b="0" i="0" u="none" strike="noStrike" dirty="0">
                <a:solidFill>
                  <a:srgbClr val="C00000"/>
                </a:solidFill>
                <a:effectLst/>
                <a:latin typeface="Arial" panose="020B0604020202020204" pitchFamily="34" charset="0"/>
              </a:rPr>
            </a:br>
            <a:endParaRPr lang="en-US" sz="1000" b="0" i="0" u="none" strike="noStrike" dirty="0">
              <a:solidFill>
                <a:srgbClr val="C00000"/>
              </a:solidFill>
              <a:effectLst/>
              <a:latin typeface="Arial" panose="020B0604020202020204" pitchFamily="34" charset="0"/>
            </a:endParaRPr>
          </a:p>
          <a:p>
            <a:pPr rtl="0">
              <a:spcBef>
                <a:spcPts val="0"/>
              </a:spcBef>
              <a:spcAft>
                <a:spcPts val="0"/>
              </a:spcAft>
            </a:pPr>
            <a:br>
              <a:rPr lang="en-US" b="0" dirty="0">
                <a:effectLst/>
              </a:rPr>
            </a:br>
            <a:r>
              <a:rPr lang="en-US" sz="1000" b="0" i="0" u="none" strike="noStrike" dirty="0">
                <a:solidFill>
                  <a:srgbClr val="000000"/>
                </a:solidFill>
                <a:effectLst/>
                <a:latin typeface="Arial" panose="020B0604020202020204" pitchFamily="34" charset="0"/>
              </a:rPr>
              <a:t>Click next to proceed </a:t>
            </a:r>
            <a:endParaRPr lang="en-US" b="0" dirty="0">
              <a:effectLst/>
            </a:endParaRPr>
          </a:p>
          <a:p>
            <a:br>
              <a:rPr lang="en-US" dirty="0"/>
            </a:b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26</a:t>
            </a:fld>
            <a:endParaRPr lang="en-CA" dirty="0"/>
          </a:p>
        </p:txBody>
      </p:sp>
    </p:spTree>
    <p:extLst>
      <p:ext uri="{BB962C8B-B14F-4D97-AF65-F5344CB8AC3E}">
        <p14:creationId xmlns:p14="http://schemas.microsoft.com/office/powerpoint/2010/main" val="189388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rtl="0">
              <a:spcBef>
                <a:spcPts val="0"/>
              </a:spcBef>
              <a:spcAft>
                <a:spcPts val="0"/>
              </a:spcAft>
            </a:pPr>
            <a:r>
              <a:rPr lang="en-US" sz="1800" b="0" i="0" u="none" strike="noStrike" dirty="0">
                <a:solidFill>
                  <a:srgbClr val="C00000"/>
                </a:solidFill>
                <a:effectLst/>
                <a:latin typeface="Arial" panose="020B0604020202020204" pitchFamily="34" charset="0"/>
              </a:rPr>
              <a:t>Background image: Suggestion: Add graphics to the first part of the visual then transition to the Customer Service certificate on the intro slide</a:t>
            </a:r>
            <a:endParaRPr lang="en-US" b="0" dirty="0">
              <a:effectLst/>
            </a:endParaRPr>
          </a:p>
          <a:p>
            <a:pPr rtl="0">
              <a:spcBef>
                <a:spcPts val="0"/>
              </a:spcBef>
              <a:spcAft>
                <a:spcPts val="0"/>
              </a:spcAft>
            </a:pPr>
            <a:br>
              <a:rPr lang="en-US" b="0" dirty="0">
                <a:effectLst/>
              </a:rPr>
            </a:br>
            <a:r>
              <a:rPr lang="en-US" sz="1800" b="0" i="0" u="none" strike="noStrike" dirty="0">
                <a:solidFill>
                  <a:srgbClr val="C00000"/>
                </a:solidFill>
                <a:effectLst/>
                <a:latin typeface="Arial" panose="020B0604020202020204" pitchFamily="34" charset="0"/>
              </a:rPr>
              <a:t>Visual: Use a short clip from the 45 sec video below and then transition to the existing picture that comprises the Customer Service certificate</a:t>
            </a:r>
            <a:endParaRPr lang="en-US" b="0" dirty="0">
              <a:effectLst/>
            </a:endParaRPr>
          </a:p>
          <a:p>
            <a:br>
              <a:rPr lang="en-US" dirty="0"/>
            </a:b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p:txBody>
      </p:sp>
      <p:sp>
        <p:nvSpPr>
          <p:cNvPr id="4" name="Slide Number Placeholder 3"/>
          <p:cNvSpPr>
            <a:spLocks noGrp="1"/>
          </p:cNvSpPr>
          <p:nvPr>
            <p:ph type="sldNum" sz="quarter" idx="5"/>
          </p:nvPr>
        </p:nvSpPr>
        <p:spPr/>
        <p:txBody>
          <a:bodyPr/>
          <a:lstStyle/>
          <a:p>
            <a:fld id="{D4A1F11F-B63B-474A-A786-1D4DE84A1AF3}" type="slidenum">
              <a:rPr lang="en-CA" smtClean="0"/>
              <a:t>4</a:t>
            </a:fld>
            <a:endParaRPr lang="en-CA" dirty="0"/>
          </a:p>
        </p:txBody>
      </p:sp>
    </p:spTree>
    <p:extLst>
      <p:ext uri="{BB962C8B-B14F-4D97-AF65-F5344CB8AC3E}">
        <p14:creationId xmlns:p14="http://schemas.microsoft.com/office/powerpoint/2010/main" val="251635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rtl="0">
              <a:spcBef>
                <a:spcPts val="0"/>
              </a:spcBef>
              <a:spcAft>
                <a:spcPts val="0"/>
              </a:spcAft>
            </a:pPr>
            <a:r>
              <a:rPr lang="en-US" sz="1800" b="0" i="0" u="none" strike="noStrike" dirty="0">
                <a:solidFill>
                  <a:srgbClr val="000000"/>
                </a:solidFill>
                <a:effectLst/>
                <a:latin typeface="Arial" panose="020B0604020202020204" pitchFamily="34" charset="0"/>
              </a:rPr>
              <a:t>*Video of aerial view of rooftop (from prototype) with voiceover</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*Timed with voiceover, the BOD/PMIC/MEC Real Learning logos appear on screen</a:t>
            </a:r>
            <a:endParaRPr lang="en-US" b="0" dirty="0">
              <a:effectLst/>
            </a:endParaRPr>
          </a:p>
          <a:p>
            <a:br>
              <a:rPr lang="en-US" dirty="0"/>
            </a:b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Welcome to the Building Operator Designation BOD Program. The program curriculum responds to the skills and competencies required of a building operator to effectively operate a commercial building. In tandem with commercial real estate industry professionals, the POD program is proudly developed and delivered by the Property Management Institute of Canada and MEC Real Learning. We would like to thank you for selecting the certificate and look forward to seeing you progress through all programs certificates to ultimately achieve your BOD or Building Operator Designation.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Select next to proceed.</a:t>
            </a:r>
          </a:p>
          <a:p>
            <a:endParaRPr lang="en-CA" dirty="0"/>
          </a:p>
          <a:p>
            <a:endParaRPr lang="en-CA" dirty="0"/>
          </a:p>
        </p:txBody>
      </p:sp>
      <p:sp>
        <p:nvSpPr>
          <p:cNvPr id="4" name="Slide Number Placeholder 3"/>
          <p:cNvSpPr>
            <a:spLocks noGrp="1"/>
          </p:cNvSpPr>
          <p:nvPr>
            <p:ph type="sldNum" sz="quarter" idx="5"/>
          </p:nvPr>
        </p:nvSpPr>
        <p:spPr/>
        <p:txBody>
          <a:bodyPr/>
          <a:lstStyle/>
          <a:p>
            <a:fld id="{D4A1F11F-B63B-474A-A786-1D4DE84A1AF3}" type="slidenum">
              <a:rPr lang="en-CA" smtClean="0"/>
              <a:t>5</a:t>
            </a:fld>
            <a:endParaRPr lang="en-CA" dirty="0"/>
          </a:p>
        </p:txBody>
      </p:sp>
    </p:spTree>
    <p:extLst>
      <p:ext uri="{BB962C8B-B14F-4D97-AF65-F5344CB8AC3E}">
        <p14:creationId xmlns:p14="http://schemas.microsoft.com/office/powerpoint/2010/main" val="176540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rtl="0">
              <a:spcBef>
                <a:spcPts val="0"/>
              </a:spcBef>
              <a:spcAft>
                <a:spcPts val="0"/>
              </a:spcAft>
            </a:pPr>
            <a:r>
              <a:rPr lang="en-US" sz="1800" b="0" i="0" u="none" strike="noStrike" dirty="0">
                <a:solidFill>
                  <a:srgbClr val="000000"/>
                </a:solidFill>
                <a:effectLst/>
                <a:latin typeface="Arial" panose="020B0604020202020204" pitchFamily="34" charset="0"/>
              </a:rPr>
              <a:t>*The collage of </a:t>
            </a:r>
            <a:r>
              <a:rPr lang="en-US" sz="1800" b="0" i="0" u="none" strike="noStrike" dirty="0" err="1">
                <a:solidFill>
                  <a:srgbClr val="000000"/>
                </a:solidFill>
                <a:effectLst/>
                <a:latin typeface="Arial" panose="020B0604020202020204" pitchFamily="34" charset="0"/>
              </a:rPr>
              <a:t>coloured</a:t>
            </a:r>
            <a:r>
              <a:rPr lang="en-US" sz="1800" b="0" i="0" u="none" strike="noStrike" dirty="0">
                <a:solidFill>
                  <a:srgbClr val="000000"/>
                </a:solidFill>
                <a:effectLst/>
                <a:latin typeface="Arial" panose="020B0604020202020204" pitchFamily="34" charset="0"/>
              </a:rPr>
              <a:t> certificates with v/o, similar to prototype (Customer Service  is larger than the rest)</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*As the voice over is read, the full list of certificates on a single line in one column (with customer service present)</a:t>
            </a:r>
            <a:endParaRPr lang="en-US" b="0" dirty="0">
              <a:effectLst/>
            </a:endParaRPr>
          </a:p>
          <a:p>
            <a:endParaRPr lang="en-US" dirty="0"/>
          </a:p>
          <a:p>
            <a:pPr rtl="0">
              <a:spcBef>
                <a:spcPts val="0"/>
              </a:spcBef>
              <a:spcAft>
                <a:spcPts val="0"/>
              </a:spcAft>
            </a:pPr>
            <a:r>
              <a:rPr lang="en-US" sz="1800" b="1" i="0" u="none" strike="noStrike" dirty="0">
                <a:solidFill>
                  <a:srgbClr val="000000"/>
                </a:solidFill>
                <a:effectLst/>
                <a:latin typeface="Arial" panose="020B0604020202020204" pitchFamily="34" charset="0"/>
              </a:rPr>
              <a:t>The following text will be said as a voice over when the list of certificates comes up</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Here is a current list of certificates that you will complete throughout the program.</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Select next to proceed. </a:t>
            </a:r>
          </a:p>
          <a:p>
            <a:br>
              <a:rPr lang="en-US" dirty="0"/>
            </a:b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marL="12700" marR="5080" algn="just">
              <a:lnSpc>
                <a:spcPts val="1400"/>
              </a:lnSpc>
            </a:pPr>
            <a:r>
              <a:rPr lang="en-US" sz="1800" b="0" i="0" u="none" strike="noStrike" dirty="0">
                <a:solidFill>
                  <a:srgbClr val="000000"/>
                </a:solidFill>
                <a:effectLst/>
                <a:latin typeface="Arial" panose="020B0604020202020204" pitchFamily="34" charset="0"/>
              </a:rPr>
              <a:t>This certificate is a part of a series of comprehensive online self-paced e-learning certifications that encompass the Building Operator Designation and address a range of professional topics and disciplines for building operators. The development of the curriculum for the certificates was the result of the support and contribution of subject matter experts from across the country who will be recognized at the end of each module.</a:t>
            </a:r>
          </a:p>
          <a:p>
            <a:pPr marL="12700" marR="5080" algn="just">
              <a:lnSpc>
                <a:spcPts val="1400"/>
              </a:lnSpc>
            </a:pPr>
            <a:endParaRPr lang="en-US" sz="1800" b="0" i="0" u="none" strike="noStrike" dirty="0">
              <a:solidFill>
                <a:srgbClr val="000000"/>
              </a:solidFill>
              <a:effectLst/>
              <a:latin typeface="Arial" panose="020B0604020202020204" pitchFamily="34" charset="0"/>
              <a:cs typeface="Times New Roman"/>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The following text will be said as a voice over when the list of certificates comes up</a:t>
            </a:r>
            <a:endParaRPr lang="en-US" sz="2800"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Here is a current list of certificates that you will complete throughout the program.</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Select next to proceed. </a:t>
            </a:r>
          </a:p>
          <a:p>
            <a:pPr marL="12700" marR="5080" algn="just">
              <a:lnSpc>
                <a:spcPts val="1400"/>
              </a:lnSpc>
            </a:pPr>
            <a:endParaRPr lang="en-US" sz="1800" b="0" i="0" u="none" strike="noStrike" dirty="0">
              <a:solidFill>
                <a:srgbClr val="000000"/>
              </a:solidFill>
              <a:effectLst/>
              <a:latin typeface="Arial" panose="020B0604020202020204" pitchFamily="34" charset="0"/>
              <a:cs typeface="Times New Roman"/>
            </a:endParaRPr>
          </a:p>
          <a:p>
            <a:pPr marL="12700" marR="5080" algn="just">
              <a:lnSpc>
                <a:spcPts val="1400"/>
              </a:lnSpc>
            </a:pPr>
            <a:endParaRPr lang="en-US" sz="1200" dirty="0">
              <a:latin typeface="Times New Roman"/>
              <a:cs typeface="Times New Roman"/>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6</a:t>
            </a:fld>
            <a:endParaRPr lang="en-CA" dirty="0"/>
          </a:p>
        </p:txBody>
      </p:sp>
    </p:spTree>
    <p:extLst>
      <p:ext uri="{BB962C8B-B14F-4D97-AF65-F5344CB8AC3E}">
        <p14:creationId xmlns:p14="http://schemas.microsoft.com/office/powerpoint/2010/main" val="130745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6AA84F"/>
                </a:solidFill>
                <a:effectLst/>
                <a:latin typeface="Arial" panose="020B0604020202020204" pitchFamily="34" charset="0"/>
              </a:rPr>
              <a:t>Text should appear on screen in sync with the voice over narration</a:t>
            </a:r>
            <a:endParaRPr kumimoji="0" lang="en-CA"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Familiarize yourself with the player controls.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The shows or hides the menu. The transcript button shows the transcript for the slide.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Use the previous and next buttons to navigate through the slides.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The speaker icon controls the audio volume.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The CC icon brings up the closed captioning.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The play button and the seek bar controls the slides progression.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Select next to proceed. </a:t>
            </a:r>
          </a:p>
          <a:p>
            <a:pPr marL="12700" marR="5080" algn="just">
              <a:lnSpc>
                <a:spcPts val="1400"/>
              </a:lnSpc>
            </a:pPr>
            <a:endParaRPr lang="en-US" sz="1200" dirty="0">
              <a:latin typeface="Times New Roman"/>
              <a:cs typeface="Times New Roman"/>
            </a:endParaRPr>
          </a:p>
        </p:txBody>
      </p:sp>
      <p:sp>
        <p:nvSpPr>
          <p:cNvPr id="4" name="Slide Number Placeholder 3"/>
          <p:cNvSpPr>
            <a:spLocks noGrp="1"/>
          </p:cNvSpPr>
          <p:nvPr>
            <p:ph type="sldNum" sz="quarter" idx="5"/>
          </p:nvPr>
        </p:nvSpPr>
        <p:spPr/>
        <p:txBody>
          <a:bodyPr/>
          <a:lstStyle/>
          <a:p>
            <a:fld id="{D4A1F11F-B63B-474A-A786-1D4DE84A1AF3}" type="slidenum">
              <a:rPr lang="en-CA" smtClean="0"/>
              <a:t>7</a:t>
            </a:fld>
            <a:endParaRPr lang="en-CA" dirty="0"/>
          </a:p>
        </p:txBody>
      </p:sp>
    </p:spTree>
    <p:extLst>
      <p:ext uri="{BB962C8B-B14F-4D97-AF65-F5344CB8AC3E}">
        <p14:creationId xmlns:p14="http://schemas.microsoft.com/office/powerpoint/2010/main" val="141455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rtl="0">
              <a:spcBef>
                <a:spcPts val="0"/>
              </a:spcBef>
              <a:spcAft>
                <a:spcPts val="0"/>
              </a:spcAft>
            </a:pPr>
            <a:r>
              <a:rPr lang="en-US" sz="1800" b="0" i="0" u="none" strike="noStrike" dirty="0">
                <a:solidFill>
                  <a:srgbClr val="000000"/>
                </a:solidFill>
                <a:effectLst/>
                <a:latin typeface="Arial" panose="020B0604020202020204" pitchFamily="34" charset="0"/>
              </a:rPr>
              <a:t>*This is the list of 8 modules with v/o and the current module boxed or highlighted</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*All modules that have been completed will be grayed out and the keyline box appears on the current module they are taking</a:t>
            </a:r>
            <a:endParaRPr lang="en-US" b="0"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6AA84F"/>
                </a:solidFill>
                <a:effectLst/>
                <a:latin typeface="Arial" panose="020B0604020202020204" pitchFamily="34" charset="0"/>
              </a:rPr>
              <a:t>Text should appear on screen in sync with the voice over narration</a:t>
            </a:r>
            <a:endParaRPr kumimoji="0" lang="en-CA"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br>
              <a:rPr lang="en-US" dirty="0"/>
            </a:b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Arial" panose="020B0604020202020204" pitchFamily="34" charset="0"/>
              </a:rPr>
              <a:t>In this certificate we will cover 8 modules including;</a:t>
            </a:r>
          </a:p>
          <a:p>
            <a:pPr marL="742950" lvl="1" indent="-285750" rtl="0" fontAlgn="base">
              <a:spcBef>
                <a:spcPts val="0"/>
              </a:spcBef>
              <a:spcAft>
                <a:spcPts val="0"/>
              </a:spcAft>
              <a:buFont typeface="Arial" panose="020B0604020202020204" pitchFamily="34" charset="0"/>
              <a:buChar char="•"/>
            </a:pPr>
            <a:r>
              <a:rPr lang="en-US" sz="1000" b="1" i="0" u="none" strike="noStrike" dirty="0">
                <a:solidFill>
                  <a:srgbClr val="000000"/>
                </a:solidFill>
                <a:effectLst/>
                <a:latin typeface="Arial" panose="020B0604020202020204" pitchFamily="34" charset="0"/>
              </a:rPr>
              <a:t>Module 1 - Introduction to Customer Service</a:t>
            </a:r>
          </a:p>
          <a:p>
            <a:pPr marL="742950" lvl="1" indent="-285750"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Arial" panose="020B0604020202020204" pitchFamily="34" charset="0"/>
              </a:rPr>
              <a:t>Module 2 - Ethos and Integrity</a:t>
            </a:r>
          </a:p>
          <a:p>
            <a:pPr marL="742950" lvl="1" indent="-285750"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Arial" panose="020B0604020202020204" pitchFamily="34" charset="0"/>
              </a:rPr>
              <a:t>Module 3 - Managing Customer Expectations</a:t>
            </a:r>
          </a:p>
          <a:p>
            <a:pPr marL="742950" lvl="1" indent="-285750"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Arial" panose="020B0604020202020204" pitchFamily="34" charset="0"/>
              </a:rPr>
              <a:t>Module 4 - Personality Types</a:t>
            </a:r>
          </a:p>
          <a:p>
            <a:pPr marL="742950" lvl="1" indent="-285750"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Arial" panose="020B0604020202020204" pitchFamily="34" charset="0"/>
              </a:rPr>
              <a:t>Module 5-  Customer Relations and Effective Communication Skills</a:t>
            </a:r>
          </a:p>
          <a:p>
            <a:pPr marL="742950" lvl="1" indent="-285750"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Arial" panose="020B0604020202020204" pitchFamily="34" charset="0"/>
              </a:rPr>
              <a:t>Module 6 - Taking Responsibility and Problem Solving</a:t>
            </a:r>
          </a:p>
          <a:p>
            <a:pPr marL="742950" lvl="1" indent="-285750"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Arial" panose="020B0604020202020204" pitchFamily="34" charset="0"/>
              </a:rPr>
              <a:t>Module 7 - Customer Service Through Change Management</a:t>
            </a:r>
          </a:p>
          <a:p>
            <a:pPr marL="742950" lvl="1" indent="-285750"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Arial" panose="020B0604020202020204" pitchFamily="34" charset="0"/>
              </a:rPr>
              <a:t>Module 8 - Real Life Customer Service Scenarios</a:t>
            </a:r>
          </a:p>
          <a:p>
            <a:pPr rtl="0" fontAlgn="base">
              <a:spcBef>
                <a:spcPts val="0"/>
              </a:spcBef>
              <a:spcAft>
                <a:spcPts val="0"/>
              </a:spcAft>
              <a:buFont typeface="Arial" panose="020B0604020202020204" pitchFamily="34" charset="0"/>
              <a:buChar char="•"/>
            </a:pPr>
            <a:br>
              <a:rPr lang="en-US" b="0" dirty="0">
                <a:effectLst/>
              </a:rPr>
            </a:br>
            <a:r>
              <a:rPr lang="en-US" sz="1000" b="0" i="0" u="none" strike="noStrike" dirty="0">
                <a:solidFill>
                  <a:srgbClr val="000000"/>
                </a:solidFill>
                <a:effectLst/>
                <a:latin typeface="Arial" panose="020B0604020202020204" pitchFamily="34" charset="0"/>
              </a:rPr>
              <a:t> select next to proceed. </a:t>
            </a:r>
          </a:p>
          <a:p>
            <a:endParaRPr lang="en-CA" dirty="0"/>
          </a:p>
        </p:txBody>
      </p:sp>
      <p:sp>
        <p:nvSpPr>
          <p:cNvPr id="4" name="Slide Number Placeholder 3"/>
          <p:cNvSpPr>
            <a:spLocks noGrp="1"/>
          </p:cNvSpPr>
          <p:nvPr>
            <p:ph type="sldNum" sz="quarter" idx="5"/>
          </p:nvPr>
        </p:nvSpPr>
        <p:spPr/>
        <p:txBody>
          <a:bodyPr/>
          <a:lstStyle/>
          <a:p>
            <a:fld id="{D4A1F11F-B63B-474A-A786-1D4DE84A1AF3}" type="slidenum">
              <a:rPr lang="en-CA" smtClean="0"/>
              <a:t>8</a:t>
            </a:fld>
            <a:endParaRPr lang="en-CA" dirty="0"/>
          </a:p>
        </p:txBody>
      </p:sp>
    </p:spTree>
    <p:extLst>
      <p:ext uri="{BB962C8B-B14F-4D97-AF65-F5344CB8AC3E}">
        <p14:creationId xmlns:p14="http://schemas.microsoft.com/office/powerpoint/2010/main" val="1686586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FF0000"/>
                </a:solidFill>
                <a:effectLst/>
                <a:latin typeface="Arial" panose="020B0604020202020204" pitchFamily="34" charset="0"/>
              </a:rPr>
              <a:t>Please have the learning objectives pop up beside, or somewhat covering the video- ONLY when they are being read through the voice over. &lt;and&gt; can stay in voice over only.</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6AA84F"/>
                </a:solidFill>
                <a:effectLst/>
                <a:latin typeface="Arial" panose="020B0604020202020204" pitchFamily="34" charset="0"/>
              </a:rPr>
              <a:t>Text should appear on screen in sync with the voice over narration</a:t>
            </a:r>
            <a:endParaRPr kumimoji="0" lang="en-CA"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Welcome to the first of eight modules that make up our Customer Service Certificate- Module 1 What is customer service?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first module will provide a detailed summary of customer service. It will include the definition of both good and bad customer service, in addition to covering the impacts of each and strategies for improving customer service.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module will help you to understand:</a:t>
            </a:r>
          </a:p>
          <a:p>
            <a:pPr rtl="0" fontAlgn="base">
              <a:spcBef>
                <a:spcPts val="0"/>
              </a:spcBef>
              <a:spcAft>
                <a:spcPts val="0"/>
              </a:spcAft>
              <a:buFont typeface="+mj-lt"/>
              <a:buAutoNum type="arabicPeriod"/>
            </a:pPr>
            <a:r>
              <a:rPr lang="en-US" b="0" dirty="0">
                <a:effectLst/>
              </a:rPr>
              <a:t> </a:t>
            </a:r>
            <a:r>
              <a:rPr lang="en-US" sz="1800" b="0" i="0" u="none" strike="noStrike" dirty="0">
                <a:solidFill>
                  <a:srgbClr val="000000"/>
                </a:solidFill>
                <a:effectLst/>
                <a:latin typeface="Arial" panose="020B0604020202020204" pitchFamily="34" charset="0"/>
              </a:rPr>
              <a:t>What Customer Service is.</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The importance of Customer Service and the impacts of poor Customer Service.</a:t>
            </a:r>
          </a:p>
          <a:p>
            <a:pPr marL="685800" rtl="0">
              <a:spcBef>
                <a:spcPts val="0"/>
              </a:spcBef>
              <a:spcAft>
                <a:spcPts val="0"/>
              </a:spcAft>
            </a:pPr>
            <a:r>
              <a:rPr lang="en-US" sz="1800" b="0" i="0" u="none" strike="noStrike" dirty="0">
                <a:solidFill>
                  <a:srgbClr val="E69138"/>
                </a:solidFill>
                <a:effectLst/>
                <a:latin typeface="Arial" panose="020B0604020202020204" pitchFamily="34" charset="0"/>
              </a:rPr>
              <a:t>&lt;and&gt;</a:t>
            </a:r>
            <a:endParaRPr lang="en-US" b="0" dirty="0">
              <a:effectLst/>
            </a:endParaRPr>
          </a:p>
          <a:p>
            <a:pPr rtl="0" fontAlgn="base">
              <a:spcBef>
                <a:spcPts val="0"/>
              </a:spcBef>
              <a:spcAft>
                <a:spcPts val="0"/>
              </a:spcAft>
              <a:buFont typeface="+mj-lt"/>
              <a:buAutoNum type="arabicPeriod" startAt="3"/>
            </a:pPr>
            <a:r>
              <a:rPr lang="en-US" sz="1800" b="0" i="0" u="none" strike="noStrike" dirty="0">
                <a:solidFill>
                  <a:srgbClr val="000000"/>
                </a:solidFill>
                <a:effectLst/>
                <a:latin typeface="Arial" panose="020B0604020202020204" pitchFamily="34" charset="0"/>
              </a:rPr>
              <a:t>The different strategies provided for improving Customer Service.</a:t>
            </a:r>
          </a:p>
          <a:p>
            <a:pPr rtl="0" fontAlgn="base">
              <a:spcBef>
                <a:spcPts val="0"/>
              </a:spcBef>
              <a:spcAft>
                <a:spcPts val="0"/>
              </a:spcAft>
              <a:buFont typeface="+mj-lt"/>
              <a:buAutoNum type="arabicPeriod" startAt="3"/>
            </a:pP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None/>
            </a:pPr>
            <a:r>
              <a:rPr lang="en-CA" sz="1800" b="0" i="0" u="none" strike="noStrike" dirty="0">
                <a:solidFill>
                  <a:srgbClr val="000000"/>
                </a:solidFill>
                <a:effectLst/>
                <a:latin typeface="Times New Roman" panose="02020603050405020304" pitchFamily="18" charset="0"/>
              </a:rPr>
              <a:t>“Now let’s get started” </a:t>
            </a:r>
            <a:endParaRPr lang="en-US" sz="1800" b="0" i="0" u="none" strike="noStrike" dirty="0">
              <a:solidFill>
                <a:srgbClr val="000000"/>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D4A1F11F-B63B-474A-A786-1D4DE84A1AF3}" type="slidenum">
              <a:rPr lang="en-CA" smtClean="0"/>
              <a:t>9</a:t>
            </a:fld>
            <a:endParaRPr lang="en-CA" dirty="0"/>
          </a:p>
        </p:txBody>
      </p:sp>
    </p:spTree>
    <p:extLst>
      <p:ext uri="{BB962C8B-B14F-4D97-AF65-F5344CB8AC3E}">
        <p14:creationId xmlns:p14="http://schemas.microsoft.com/office/powerpoint/2010/main" val="4190937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Note to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6AA84F"/>
                </a:solidFill>
                <a:effectLst/>
                <a:latin typeface="Arial" panose="020B0604020202020204" pitchFamily="34" charset="0"/>
              </a:rPr>
              <a:t>Text should appear on screen in sync with the voice over narration</a:t>
            </a:r>
            <a:endParaRPr kumimoji="0" lang="en-CA"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Narration:</a:t>
            </a:r>
          </a:p>
          <a:p>
            <a:pPr rtl="0" fontAlgn="base">
              <a:spcBef>
                <a:spcPts val="0"/>
              </a:spcBef>
              <a:spcAft>
                <a:spcPts val="0"/>
              </a:spcAft>
              <a:buFont typeface="Arial" panose="020B0604020202020204" pitchFamily="34" charset="0"/>
              <a:buNone/>
            </a:pPr>
            <a:r>
              <a:rPr lang="en-US" sz="1000" b="0" i="0" u="none" strike="noStrike" dirty="0">
                <a:solidFill>
                  <a:srgbClr val="000000"/>
                </a:solidFill>
                <a:effectLst/>
                <a:latin typeface="Arial" panose="020B0604020202020204" pitchFamily="34" charset="0"/>
              </a:rPr>
              <a:t>Customer service is defined as interactions and exchanges between customer and a business representative.</a:t>
            </a:r>
          </a:p>
          <a:p>
            <a:pPr rtl="0" fontAlgn="base">
              <a:spcBef>
                <a:spcPts val="0"/>
              </a:spcBef>
              <a:spcAft>
                <a:spcPts val="0"/>
              </a:spcAft>
              <a:buFont typeface="Arial" panose="020B0604020202020204" pitchFamily="34" charset="0"/>
              <a:buNone/>
            </a:pPr>
            <a:br>
              <a:rPr lang="en-US" b="0" dirty="0">
                <a:effectLst/>
              </a:rPr>
            </a:br>
            <a:r>
              <a:rPr lang="en-US" sz="1000" b="0" i="0" u="none" strike="noStrike" dirty="0">
                <a:solidFill>
                  <a:srgbClr val="000000"/>
                </a:solidFill>
                <a:effectLst/>
                <a:latin typeface="Arial" panose="020B0604020202020204" pitchFamily="34" charset="0"/>
              </a:rPr>
              <a:t>It is not a single instance or interaction. Instead it’s the interactions throughout the entire journey and relationship; from first contact to becoming a loyal customer. </a:t>
            </a:r>
          </a:p>
          <a:p>
            <a:pPr rtl="0" fontAlgn="base">
              <a:spcBef>
                <a:spcPts val="0"/>
              </a:spcBef>
              <a:spcAft>
                <a:spcPts val="0"/>
              </a:spcAft>
              <a:buFont typeface="Arial" panose="020B0604020202020204" pitchFamily="34" charset="0"/>
              <a:buNone/>
            </a:pPr>
            <a:br>
              <a:rPr lang="en-US" b="0" dirty="0">
                <a:effectLst/>
              </a:rPr>
            </a:br>
            <a:r>
              <a:rPr lang="en-US" sz="1000" b="0" i="0" u="none" strike="noStrike" dirty="0">
                <a:solidFill>
                  <a:srgbClr val="000000"/>
                </a:solidFill>
                <a:effectLst/>
                <a:latin typeface="Arial" panose="020B0604020202020204" pitchFamily="34" charset="0"/>
              </a:rPr>
              <a:t>It’s essential to ensure your customers have positive experiences with you and your business. This relationship begins by being a good partner and understanding your customers’ needs.</a:t>
            </a:r>
            <a:br>
              <a:rPr lang="en-US" sz="1000" b="0" i="0" u="none" strike="noStrike" dirty="0">
                <a:solidFill>
                  <a:srgbClr val="000000"/>
                </a:solidFill>
                <a:effectLst/>
                <a:latin typeface="Arial" panose="020B0604020202020204" pitchFamily="34" charset="0"/>
              </a:rPr>
            </a:br>
            <a:endParaRPr lang="en-US" sz="1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000" b="0" i="0" u="none" strike="noStrike" dirty="0">
                <a:solidFill>
                  <a:srgbClr val="000000"/>
                </a:solidFill>
                <a:effectLst/>
                <a:latin typeface="Arial" panose="020B0604020202020204" pitchFamily="34" charset="0"/>
              </a:rPr>
              <a:t>To be a good partner you need to be easy to do business with, deliver what your customer wants, and ensure all interactions are timely, efficient, and executed in an enjoyable manner.</a:t>
            </a:r>
          </a:p>
          <a:p>
            <a:pPr marL="69850" indent="0">
              <a:lnSpc>
                <a:spcPct val="100000"/>
              </a:lnSpc>
              <a:spcBef>
                <a:spcPts val="80"/>
              </a:spcBef>
              <a:buNone/>
              <a:tabLst>
                <a:tab pos="184150" algn="l"/>
              </a:tabLst>
            </a:pPr>
            <a:endParaRPr lang="en-US" sz="1200" dirty="0">
              <a:latin typeface="+mn-lt"/>
              <a:cs typeface="Times New Roman"/>
            </a:endParaRPr>
          </a:p>
          <a:p>
            <a:endParaRPr lang="en-CA" dirty="0"/>
          </a:p>
        </p:txBody>
      </p:sp>
      <p:sp>
        <p:nvSpPr>
          <p:cNvPr id="4" name="Slide Number Placeholder 3"/>
          <p:cNvSpPr>
            <a:spLocks noGrp="1"/>
          </p:cNvSpPr>
          <p:nvPr>
            <p:ph type="sldNum" sz="quarter" idx="5"/>
          </p:nvPr>
        </p:nvSpPr>
        <p:spPr/>
        <p:txBody>
          <a:bodyPr/>
          <a:lstStyle/>
          <a:p>
            <a:fld id="{D4A1F11F-B63B-474A-A786-1D4DE84A1AF3}" type="slidenum">
              <a:rPr lang="en-CA" smtClean="0"/>
              <a:t>10</a:t>
            </a:fld>
            <a:endParaRPr lang="en-CA" dirty="0"/>
          </a:p>
        </p:txBody>
      </p:sp>
    </p:spTree>
    <p:extLst>
      <p:ext uri="{BB962C8B-B14F-4D97-AF65-F5344CB8AC3E}">
        <p14:creationId xmlns:p14="http://schemas.microsoft.com/office/powerpoint/2010/main" val="16195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18/02/2025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bibliomecha.altervista.org/glossario/glossario-opere/glossario-opere-d.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bibliomecha.altervista.org/glossario/glossario-opere/glossario-opere-d.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AF589F9-CD3E-AA78-DD2E-D1EBCC0C3CA0}"/>
              </a:ext>
            </a:extLst>
          </p:cNvPr>
          <p:cNvGraphicFramePr>
            <a:graphicFrameLocks noGrp="1"/>
          </p:cNvGraphicFramePr>
          <p:nvPr>
            <p:extLst>
              <p:ext uri="{D42A27DB-BD31-4B8C-83A1-F6EECF244321}">
                <p14:modId xmlns:p14="http://schemas.microsoft.com/office/powerpoint/2010/main" val="1165273106"/>
              </p:ext>
            </p:extLst>
          </p:nvPr>
        </p:nvGraphicFramePr>
        <p:xfrm>
          <a:off x="145152" y="1026007"/>
          <a:ext cx="11901695" cy="4674312"/>
        </p:xfrm>
        <a:graphic>
          <a:graphicData uri="http://schemas.openxmlformats.org/drawingml/2006/table">
            <a:tbl>
              <a:tblPr firstRow="1" bandRow="1">
                <a:tableStyleId>{5940675A-B579-460E-94D1-54222C63F5DA}</a:tableStyleId>
              </a:tblPr>
              <a:tblGrid>
                <a:gridCol w="4611326">
                  <a:extLst>
                    <a:ext uri="{9D8B030D-6E8A-4147-A177-3AD203B41FA5}">
                      <a16:colId xmlns:a16="http://schemas.microsoft.com/office/drawing/2014/main" val="3695773818"/>
                    </a:ext>
                  </a:extLst>
                </a:gridCol>
                <a:gridCol w="7290369">
                  <a:extLst>
                    <a:ext uri="{9D8B030D-6E8A-4147-A177-3AD203B41FA5}">
                      <a16:colId xmlns:a16="http://schemas.microsoft.com/office/drawing/2014/main" val="907227558"/>
                    </a:ext>
                  </a:extLst>
                </a:gridCol>
              </a:tblGrid>
              <a:tr h="978345">
                <a:tc>
                  <a:txBody>
                    <a:bodyPr/>
                    <a:lstStyle/>
                    <a:p>
                      <a:pPr algn="r"/>
                      <a:r>
                        <a:rPr lang="en-US" sz="2400" dirty="0">
                          <a:solidFill>
                            <a:schemeClr val="accent1">
                              <a:lumMod val="75000"/>
                            </a:schemeClr>
                          </a:solidFill>
                          <a:latin typeface="Lato" panose="020F0502020204030203" pitchFamily="34" charset="0"/>
                        </a:rPr>
                        <a:t>Certificate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solidFill>
                            <a:schemeClr val="accent1">
                              <a:lumMod val="75000"/>
                            </a:schemeClr>
                          </a:solidFill>
                          <a:latin typeface="Lato" panose="020F0502020204030203" pitchFamily="34" charset="0"/>
                        </a:rPr>
                        <a:t>Customer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4876445"/>
                  </a:ext>
                </a:extLst>
              </a:tr>
              <a:tr h="978345">
                <a:tc>
                  <a:txBody>
                    <a:bodyPr/>
                    <a:lstStyle/>
                    <a:p>
                      <a:pPr algn="r"/>
                      <a:r>
                        <a:rPr lang="en-US" sz="2400" dirty="0">
                          <a:solidFill>
                            <a:schemeClr val="accent1">
                              <a:lumMod val="75000"/>
                            </a:schemeClr>
                          </a:solidFill>
                          <a:latin typeface="Lato" panose="020F0502020204030203" pitchFamily="34" charset="0"/>
                        </a:rPr>
                        <a:t>Editor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solidFill>
                            <a:schemeClr val="accent1">
                              <a:lumMod val="75000"/>
                            </a:schemeClr>
                          </a:solidFill>
                          <a:latin typeface="Lato" panose="020F0502020204030203" pitchFamily="34" charset="0"/>
                        </a:rPr>
                        <a:t>Amy R., Emma 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4795060"/>
                  </a:ext>
                </a:extLst>
              </a:tr>
              <a:tr h="1358811">
                <a:tc>
                  <a:txBody>
                    <a:bodyPr/>
                    <a:lstStyle/>
                    <a:p>
                      <a:pPr algn="r"/>
                      <a:r>
                        <a:rPr lang="en-US" sz="2400" dirty="0">
                          <a:solidFill>
                            <a:schemeClr val="accent1">
                              <a:lumMod val="75000"/>
                            </a:schemeClr>
                          </a:solidFill>
                          <a:latin typeface="Lato" panose="020F0502020204030203" pitchFamily="34" charset="0"/>
                        </a:rPr>
                        <a:t>Subject Matter Expert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accent1">
                            <a:lumMod val="75000"/>
                          </a:schemeClr>
                        </a:solidFill>
                        <a:latin typeface="Lato" panose="020F0502020204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0743638"/>
                  </a:ext>
                </a:extLst>
              </a:tr>
              <a:tr h="1358811">
                <a:tc>
                  <a:txBody>
                    <a:bodyPr/>
                    <a:lstStyle/>
                    <a:p>
                      <a:pPr algn="r"/>
                      <a:r>
                        <a:rPr lang="en-US" sz="2400" dirty="0">
                          <a:solidFill>
                            <a:schemeClr val="accent1">
                              <a:lumMod val="75000"/>
                            </a:schemeClr>
                          </a:solidFill>
                          <a:latin typeface="Lato" panose="020F0502020204030203" pitchFamily="34" charset="0"/>
                        </a:rPr>
                        <a:t>Storyboard approval by: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accent1">
                            <a:lumMod val="75000"/>
                          </a:schemeClr>
                        </a:solidFill>
                        <a:latin typeface="Lato" panose="020F0502020204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6741544"/>
                  </a:ext>
                </a:extLst>
              </a:tr>
            </a:tbl>
          </a:graphicData>
        </a:graphic>
      </p:graphicFrame>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2145073093"/>
              </p:ext>
            </p:extLst>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838201" y="1509713"/>
            <a:ext cx="5257800" cy="4667250"/>
          </a:xfrm>
        </p:spPr>
        <p:txBody>
          <a:bodyPr>
            <a:normAutofit fontScale="92500" lnSpcReduction="10000"/>
          </a:bodyPr>
          <a:lstStyle/>
          <a:p>
            <a:pPr marL="0" indent="0">
              <a:buNone/>
            </a:pPr>
            <a:r>
              <a:rPr lang="en-US" sz="1800" b="0" i="0" u="none" strike="noStrike" dirty="0">
                <a:solidFill>
                  <a:srgbClr val="1C4587"/>
                </a:solidFill>
                <a:effectLst/>
                <a:latin typeface="Arial" panose="020B0604020202020204" pitchFamily="34" charset="0"/>
              </a:rPr>
              <a:t>3.1.1 What is Customer Service?</a:t>
            </a:r>
            <a:endParaRPr lang="en-US" b="1" dirty="0"/>
          </a:p>
          <a:p>
            <a:pPr marL="45720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Customer service is defined as interactions and exchanges between a customer and a business representative. It is:</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 a single instance or interaction</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Essential to ensure your customers have positive experiences with you and your business</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 order to</a:t>
            </a:r>
            <a:r>
              <a:rPr lang="en-US" sz="1800" b="1"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be a good partner, you need to be easy to do business with, deliver what your customer wants, and ensure all interactions are timely, efficient, and executed in an enjoyable manner</a:t>
            </a: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0D0A58EB-7ED5-7EAF-ED98-B6361AA788EA}"/>
              </a:ext>
            </a:extLst>
          </p:cNvPr>
          <p:cNvSpPr txBox="1"/>
          <p:nvPr/>
        </p:nvSpPr>
        <p:spPr>
          <a:xfrm>
            <a:off x="9606455" y="693683"/>
            <a:ext cx="2133600" cy="2585323"/>
          </a:xfrm>
          <a:prstGeom prst="rect">
            <a:avLst/>
          </a:prstGeom>
          <a:noFill/>
        </p:spPr>
        <p:txBody>
          <a:bodyPr wrap="square" rtlCol="0">
            <a:spAutoFit/>
          </a:bodyPr>
          <a:lstStyle/>
          <a:p>
            <a:pPr marL="228600" indent="-228600" rtl="0">
              <a:spcBef>
                <a:spcPts val="0"/>
              </a:spcBef>
              <a:spcAft>
                <a:spcPts val="0"/>
              </a:spcAft>
            </a:pPr>
            <a:r>
              <a:rPr lang="en-US" sz="1200" b="0" i="1" u="none" strike="noStrike" dirty="0">
                <a:solidFill>
                  <a:srgbClr val="FF0000"/>
                </a:solidFill>
                <a:effectLst/>
                <a:latin typeface="Arial" panose="020B0604020202020204" pitchFamily="34" charset="0"/>
              </a:rPr>
              <a:t>Visual: (Professionals in an office building setting, in discussion in a hallway/boardroom + icons or images related to elements referenced below: email, text, phone, social media.)</a:t>
            </a:r>
            <a:endParaRPr lang="en-US" sz="1200" b="0" dirty="0">
              <a:effectLst/>
            </a:endParaRPr>
          </a:p>
          <a:p>
            <a:br>
              <a:rPr lang="en-US" sz="1200" b="0" dirty="0">
                <a:effectLst/>
              </a:rPr>
            </a:br>
            <a:r>
              <a:rPr lang="en-US" sz="1200" b="0" i="1" u="none" strike="noStrike" dirty="0">
                <a:solidFill>
                  <a:srgbClr val="FF0000"/>
                </a:solidFill>
                <a:effectLst/>
                <a:latin typeface="Arial" panose="020B0604020202020204" pitchFamily="34" charset="0"/>
              </a:rPr>
              <a:t>Image Suggestions: Shutterstock 1791564398 (Placeholder for now, waiting to review w/Chuck)</a:t>
            </a:r>
            <a:endParaRPr lang="en-CA" sz="1200" dirty="0"/>
          </a:p>
        </p:txBody>
      </p:sp>
      <p:pic>
        <p:nvPicPr>
          <p:cNvPr id="3076" name="Picture 4">
            <a:extLst>
              <a:ext uri="{FF2B5EF4-FFF2-40B4-BE49-F238E27FC236}">
                <a16:creationId xmlns:a16="http://schemas.microsoft.com/office/drawing/2014/main" id="{05625FD7-2D7E-D0F7-06C8-9A5E1E417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036" y="2249488"/>
            <a:ext cx="31623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5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4241222108"/>
              </p:ext>
            </p:extLst>
          </p:nvPr>
        </p:nvGraphicFramePr>
        <p:xfrm>
          <a:off x="10511"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3" name="TextBox 2">
            <a:extLst>
              <a:ext uri="{FF2B5EF4-FFF2-40B4-BE49-F238E27FC236}">
                <a16:creationId xmlns:a16="http://schemas.microsoft.com/office/drawing/2014/main" id="{0D0A58EB-7ED5-7EAF-ED98-B6361AA788EA}"/>
              </a:ext>
            </a:extLst>
          </p:cNvPr>
          <p:cNvSpPr txBox="1"/>
          <p:nvPr/>
        </p:nvSpPr>
        <p:spPr>
          <a:xfrm>
            <a:off x="9606455" y="693683"/>
            <a:ext cx="2133600" cy="3785652"/>
          </a:xfrm>
          <a:prstGeom prst="rect">
            <a:avLst/>
          </a:prstGeom>
          <a:noFill/>
        </p:spPr>
        <p:txBody>
          <a:bodyPr wrap="square" rtlCol="0">
            <a:spAutoFit/>
          </a:bodyPr>
          <a:lstStyle/>
          <a:p>
            <a:pPr marL="228600" indent="-228600" rtl="0">
              <a:spcBef>
                <a:spcPts val="0"/>
              </a:spcBef>
              <a:spcAft>
                <a:spcPts val="0"/>
              </a:spcAft>
            </a:pPr>
            <a:r>
              <a:rPr lang="en-CA" sz="1200" b="0" i="1" u="none" strike="noStrike" dirty="0">
                <a:solidFill>
                  <a:srgbClr val="FF0000"/>
                </a:solidFill>
                <a:effectLst/>
                <a:latin typeface="Arial" panose="020B0604020202020204" pitchFamily="34" charset="0"/>
              </a:rPr>
              <a:t>Image Suggestions: </a:t>
            </a:r>
          </a:p>
          <a:p>
            <a:pPr marL="228600" indent="-228600" rtl="0">
              <a:spcBef>
                <a:spcPts val="0"/>
              </a:spcBef>
              <a:spcAft>
                <a:spcPts val="0"/>
              </a:spcAft>
            </a:pPr>
            <a:r>
              <a:rPr lang="en-US" sz="1200" b="0" i="1" u="none" strike="noStrike" dirty="0">
                <a:solidFill>
                  <a:srgbClr val="FF0000"/>
                </a:solidFill>
                <a:effectLst/>
                <a:latin typeface="Arial" panose="020B0604020202020204" pitchFamily="34" charset="0"/>
              </a:rPr>
              <a:t>Image Suggestions: Shutterstock 411650377 (Placeholder for now, waiting to review w/Chuck)</a:t>
            </a:r>
          </a:p>
          <a:p>
            <a:pPr marL="228600" indent="-228600" rtl="0">
              <a:spcBef>
                <a:spcPts val="0"/>
              </a:spcBef>
              <a:spcAft>
                <a:spcPts val="0"/>
              </a:spcAft>
            </a:pPr>
            <a:r>
              <a:rPr lang="en-US" sz="1200" b="0" i="1" u="none" strike="noStrike" dirty="0">
                <a:solidFill>
                  <a:srgbClr val="FF0000"/>
                </a:solidFill>
                <a:effectLst/>
                <a:latin typeface="Arial" panose="020B0604020202020204" pitchFamily="34" charset="0"/>
              </a:rPr>
              <a:t>Image Suggestions: Shutterstock 1891480069 (Placeholder for now, waiting to review w/Chuck)</a:t>
            </a:r>
          </a:p>
          <a:p>
            <a:pPr marL="228600" indent="-228600" rtl="0">
              <a:spcBef>
                <a:spcPts val="0"/>
              </a:spcBef>
              <a:spcAft>
                <a:spcPts val="0"/>
              </a:spcAft>
            </a:pPr>
            <a:r>
              <a:rPr lang="en-US" sz="1200" b="0" i="1" u="none" strike="noStrike" dirty="0">
                <a:solidFill>
                  <a:srgbClr val="FF0000"/>
                </a:solidFill>
                <a:effectLst/>
                <a:latin typeface="Arial" panose="020B0604020202020204" pitchFamily="34" charset="0"/>
              </a:rPr>
              <a:t>Image Suggestions: Shutterstock 1936412359 (Placeholder for now, waiting to review w/Chuck)</a:t>
            </a:r>
            <a:endParaRPr lang="en-US" sz="1200" i="1" dirty="0">
              <a:solidFill>
                <a:srgbClr val="FF0000"/>
              </a:solidFill>
              <a:latin typeface="Arial" panose="020B0604020202020204" pitchFamily="34" charset="0"/>
            </a:endParaRPr>
          </a:p>
          <a:p>
            <a:pPr marL="228600" indent="-228600" rtl="0">
              <a:spcBef>
                <a:spcPts val="0"/>
              </a:spcBef>
              <a:spcAft>
                <a:spcPts val="0"/>
              </a:spcAft>
            </a:pPr>
            <a:endParaRPr lang="en-CA" sz="1200" i="1" dirty="0">
              <a:solidFill>
                <a:srgbClr val="FF0000"/>
              </a:solidFill>
              <a:latin typeface="Arial" panose="020B0604020202020204" pitchFamily="34" charset="0"/>
            </a:endParaRPr>
          </a:p>
          <a:p>
            <a:pPr marL="228600" indent="-228600" rtl="0">
              <a:spcBef>
                <a:spcPts val="0"/>
              </a:spcBef>
              <a:spcAft>
                <a:spcPts val="0"/>
              </a:spcAft>
            </a:pPr>
            <a:endParaRPr lang="en-CA" sz="1200" dirty="0"/>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5257800" cy="4667250"/>
          </a:xfrm>
        </p:spPr>
        <p:txBody>
          <a:bodyPr>
            <a:normAutofit lnSpcReduction="10000"/>
          </a:bodyPr>
          <a:lstStyle/>
          <a:p>
            <a:pPr marL="0" indent="0">
              <a:buNone/>
            </a:pPr>
            <a:r>
              <a:rPr lang="en-US" sz="1800" b="0" i="0" u="none" strike="noStrike" dirty="0">
                <a:solidFill>
                  <a:srgbClr val="1C4587"/>
                </a:solidFill>
                <a:effectLst/>
                <a:latin typeface="Arial" panose="020B0604020202020204" pitchFamily="34" charset="0"/>
              </a:rPr>
              <a:t>3.1.1 How Has Technology Changed Customer Service?</a:t>
            </a:r>
          </a:p>
          <a:p>
            <a:pPr marL="45720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Customer service and the 24 hour day</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Technology has moved customer service beyond the hours of 9-5.</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Customers may seek support at any time.</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Lack of grace and professionalism over email may mean a loss of potential customers. </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Customer service is now more complicated.</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Many opportunities for improvement exist.</a:t>
            </a: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pic>
        <p:nvPicPr>
          <p:cNvPr id="4098" name="Picture 2">
            <a:extLst>
              <a:ext uri="{FF2B5EF4-FFF2-40B4-BE49-F238E27FC236}">
                <a16:creationId xmlns:a16="http://schemas.microsoft.com/office/drawing/2014/main" id="{E069C65D-393C-0708-27F6-F280DD5E7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569" y="1081559"/>
            <a:ext cx="17335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C58ED99-B6C0-AF52-6DC0-4638AC6FC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735" y="2812460"/>
            <a:ext cx="24860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11C883B-6F89-A6BC-AF72-FCAFD4123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259" y="4625975"/>
            <a:ext cx="272415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478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1385485427"/>
              </p:ext>
            </p:extLst>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3" name="TextBox 2">
            <a:extLst>
              <a:ext uri="{FF2B5EF4-FFF2-40B4-BE49-F238E27FC236}">
                <a16:creationId xmlns:a16="http://schemas.microsoft.com/office/drawing/2014/main" id="{0D0A58EB-7ED5-7EAF-ED98-B6361AA788EA}"/>
              </a:ext>
            </a:extLst>
          </p:cNvPr>
          <p:cNvSpPr txBox="1"/>
          <p:nvPr/>
        </p:nvSpPr>
        <p:spPr>
          <a:xfrm>
            <a:off x="9540848" y="744674"/>
            <a:ext cx="2133600" cy="2492990"/>
          </a:xfrm>
          <a:prstGeom prst="rect">
            <a:avLst/>
          </a:prstGeom>
          <a:noFill/>
        </p:spPr>
        <p:txBody>
          <a:bodyPr wrap="square" rtlCol="0">
            <a:spAutoFit/>
          </a:bodyPr>
          <a:lstStyle/>
          <a:p>
            <a:pPr marL="228600" indent="-228600" rtl="0">
              <a:spcBef>
                <a:spcPts val="0"/>
              </a:spcBef>
              <a:spcAft>
                <a:spcPts val="0"/>
              </a:spcAft>
            </a:pPr>
            <a:r>
              <a:rPr lang="en-CA" sz="1200" b="0" i="1" u="none" strike="noStrike" dirty="0">
                <a:solidFill>
                  <a:srgbClr val="FF0000"/>
                </a:solidFill>
                <a:effectLst/>
                <a:latin typeface="Arial" panose="020B0604020202020204" pitchFamily="34" charset="0"/>
              </a:rPr>
              <a:t>Image Suggestions: </a:t>
            </a:r>
          </a:p>
          <a:p>
            <a:pPr marL="228600" indent="-228600" rtl="0">
              <a:spcBef>
                <a:spcPts val="0"/>
              </a:spcBef>
              <a:spcAft>
                <a:spcPts val="0"/>
              </a:spcAft>
            </a:pPr>
            <a:r>
              <a:rPr lang="en-US" sz="1200" b="0" i="1" u="none" strike="noStrike" dirty="0">
                <a:solidFill>
                  <a:srgbClr val="FF0000"/>
                </a:solidFill>
                <a:effectLst/>
                <a:latin typeface="Arial" panose="020B0604020202020204" pitchFamily="34" charset="0"/>
              </a:rPr>
              <a:t>Shutterstock 1924450169 (Placeholder for now, waiting to review w/Chuck)</a:t>
            </a:r>
          </a:p>
          <a:p>
            <a:pPr marL="228600" indent="-228600" rtl="0">
              <a:spcBef>
                <a:spcPts val="0"/>
              </a:spcBef>
              <a:spcAft>
                <a:spcPts val="0"/>
              </a:spcAft>
            </a:pPr>
            <a:endParaRPr lang="en-US" sz="1200" i="1" dirty="0">
              <a:solidFill>
                <a:srgbClr val="FF0000"/>
              </a:solidFill>
              <a:latin typeface="Arial" panose="020B0604020202020204" pitchFamily="34" charset="0"/>
            </a:endParaRPr>
          </a:p>
          <a:p>
            <a:pPr marL="228600" indent="-228600" rtl="0">
              <a:spcBef>
                <a:spcPts val="0"/>
              </a:spcBef>
              <a:spcAft>
                <a:spcPts val="0"/>
              </a:spcAft>
            </a:pPr>
            <a:br>
              <a:rPr lang="en-US" sz="1200" b="0" dirty="0">
                <a:effectLst/>
              </a:rPr>
            </a:br>
            <a:r>
              <a:rPr lang="en-US" sz="1200" b="0" i="1" u="none" strike="noStrike" dirty="0">
                <a:solidFill>
                  <a:srgbClr val="FF0000"/>
                </a:solidFill>
                <a:effectLst/>
                <a:latin typeface="Arial" panose="020B0604020202020204" pitchFamily="34" charset="0"/>
              </a:rPr>
              <a:t>Shutterstock 2135620051 (Placeholder for now, waiting to review w/Chuck)</a:t>
            </a:r>
            <a:endParaRPr lang="en-CA" sz="1200" i="1" dirty="0">
              <a:solidFill>
                <a:srgbClr val="FF0000"/>
              </a:solidFill>
              <a:latin typeface="Arial" panose="020B0604020202020204" pitchFamily="34" charset="0"/>
            </a:endParaRPr>
          </a:p>
          <a:p>
            <a:pPr marL="228600" indent="-228600" rtl="0">
              <a:spcBef>
                <a:spcPts val="0"/>
              </a:spcBef>
              <a:spcAft>
                <a:spcPts val="0"/>
              </a:spcAft>
            </a:pPr>
            <a:endParaRPr lang="en-CA" sz="1200" dirty="0"/>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5257800" cy="4667250"/>
          </a:xfrm>
        </p:spPr>
        <p:txBody>
          <a:bodyPr>
            <a:normAutofit/>
          </a:bodyPr>
          <a:lstStyle/>
          <a:p>
            <a:pPr marL="0" indent="0">
              <a:buNone/>
            </a:pPr>
            <a:r>
              <a:rPr lang="en-US" sz="1800" b="0" i="0" u="none" strike="noStrike" dirty="0">
                <a:solidFill>
                  <a:srgbClr val="1C4587"/>
                </a:solidFill>
                <a:effectLst/>
                <a:latin typeface="Arial" panose="020B0604020202020204" pitchFamily="34" charset="0"/>
              </a:rPr>
              <a:t>3.1.1 Great vs Poor Customer Service</a:t>
            </a:r>
          </a:p>
          <a:p>
            <a:pPr marL="1428750" lvl="1" indent="-285750" fontAlgn="base">
              <a:spcBef>
                <a:spcPts val="0"/>
              </a:spcBef>
            </a:pPr>
            <a:endParaRPr lang="en-US" sz="1400" dirty="0">
              <a:solidFill>
                <a:srgbClr val="000000"/>
              </a:solidFill>
              <a:latin typeface="Arial" panose="020B0604020202020204" pitchFamily="34" charset="0"/>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Great Customer Service:</a:t>
            </a:r>
          </a:p>
          <a:p>
            <a:pPr marL="914400" lvl="1" fontAlgn="base">
              <a:spcBef>
                <a:spcPts val="0"/>
              </a:spcBef>
            </a:pPr>
            <a:r>
              <a:rPr lang="en-US" sz="1800" dirty="0">
                <a:solidFill>
                  <a:srgbClr val="000000"/>
                </a:solidFill>
                <a:latin typeface="Arial" panose="020B0604020202020204" pitchFamily="34" charset="0"/>
              </a:rPr>
              <a:t>Drives an amazing customer experience</a:t>
            </a:r>
          </a:p>
          <a:p>
            <a:pPr marL="914400" lvl="1" fontAlgn="base">
              <a:spcBef>
                <a:spcPts val="0"/>
              </a:spcBef>
            </a:pPr>
            <a:r>
              <a:rPr lang="en-US" sz="1800" b="0" i="0" u="none" strike="noStrike" dirty="0">
                <a:solidFill>
                  <a:srgbClr val="000000"/>
                </a:solidFill>
                <a:effectLst/>
                <a:latin typeface="Arial" panose="020B0604020202020204" pitchFamily="34" charset="0"/>
              </a:rPr>
              <a:t>Can be a revenue generator for your organization</a:t>
            </a:r>
          </a:p>
          <a:p>
            <a:pPr lvl="1" indent="0" fontAlgn="base">
              <a:spcBef>
                <a:spcPts val="0"/>
              </a:spcBef>
              <a:buNone/>
            </a:pPr>
            <a:endParaRPr lang="en-US" sz="1800" b="0" i="0" u="none" strike="noStrike" dirty="0">
              <a:solidFill>
                <a:srgbClr val="000000"/>
              </a:solidFill>
              <a:effectLst/>
              <a:latin typeface="Arial" panose="020B0604020202020204" pitchFamily="34" charset="0"/>
            </a:endParaRPr>
          </a:p>
          <a:p>
            <a:pPr marL="514350" fontAlgn="base">
              <a:spcBef>
                <a:spcPts val="0"/>
              </a:spcBef>
              <a:spcAft>
                <a:spcPts val="0"/>
              </a:spcAft>
            </a:pPr>
            <a:r>
              <a:rPr lang="en-US" sz="1800" dirty="0">
                <a:solidFill>
                  <a:srgbClr val="000000"/>
                </a:solidFill>
                <a:latin typeface="Arial" panose="020B0604020202020204" pitchFamily="34" charset="0"/>
              </a:rPr>
              <a:t>Poor Customer Service:</a:t>
            </a:r>
          </a:p>
          <a:p>
            <a:pPr marL="800100" lvl="1" fontAlgn="base">
              <a:spcBef>
                <a:spcPts val="0"/>
              </a:spcBef>
              <a:spcAft>
                <a:spcPts val="0"/>
              </a:spcAft>
            </a:pPr>
            <a:r>
              <a:rPr lang="en-US" sz="1800" dirty="0">
                <a:solidFill>
                  <a:srgbClr val="000000"/>
                </a:solidFill>
                <a:latin typeface="Arial" panose="020B0604020202020204" pitchFamily="34" charset="0"/>
              </a:rPr>
              <a:t>Can harm sales</a:t>
            </a:r>
          </a:p>
          <a:p>
            <a:pPr marL="800100" lvl="1" fontAlgn="base">
              <a:spcBef>
                <a:spcPts val="0"/>
              </a:spcBef>
              <a:spcAft>
                <a:spcPts val="0"/>
              </a:spcAft>
            </a:pPr>
            <a:r>
              <a:rPr lang="en-US" sz="1800" dirty="0">
                <a:solidFill>
                  <a:srgbClr val="000000"/>
                </a:solidFill>
                <a:latin typeface="Arial" panose="020B0604020202020204" pitchFamily="34" charset="0"/>
              </a:rPr>
              <a:t>Cause loss of customers</a:t>
            </a:r>
          </a:p>
          <a:p>
            <a:pPr marL="800100" lvl="1" fontAlgn="base">
              <a:spcBef>
                <a:spcPts val="0"/>
              </a:spcBef>
              <a:spcAft>
                <a:spcPts val="0"/>
              </a:spcAft>
            </a:pPr>
            <a:r>
              <a:rPr lang="en-US" sz="1800" dirty="0">
                <a:solidFill>
                  <a:srgbClr val="000000"/>
                </a:solidFill>
                <a:latin typeface="Arial" panose="020B0604020202020204" pitchFamily="34" charset="0"/>
              </a:rPr>
              <a:t>Hurt business reputations</a:t>
            </a:r>
          </a:p>
          <a:p>
            <a:pPr marL="800100" lvl="1" fontAlgn="base">
              <a:spcBef>
                <a:spcPts val="0"/>
              </a:spcBef>
              <a:spcAft>
                <a:spcPts val="0"/>
              </a:spcAft>
            </a:pPr>
            <a:r>
              <a:rPr lang="en-US" sz="1800" dirty="0">
                <a:solidFill>
                  <a:srgbClr val="000000"/>
                </a:solidFill>
                <a:latin typeface="Arial" panose="020B0604020202020204" pitchFamily="34" charset="0"/>
              </a:rPr>
              <a:t>Cause businesses to fail</a:t>
            </a:r>
          </a:p>
          <a:p>
            <a:pPr marL="1428750" lvl="1" indent="-285750" fontAlgn="base">
              <a:spcBef>
                <a:spcPts val="0"/>
              </a:spcBef>
            </a:pP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pic>
        <p:nvPicPr>
          <p:cNvPr id="5122" name="Picture 2">
            <a:extLst>
              <a:ext uri="{FF2B5EF4-FFF2-40B4-BE49-F238E27FC236}">
                <a16:creationId xmlns:a16="http://schemas.microsoft.com/office/drawing/2014/main" id="{ED9C2FAE-07CF-93B9-8918-C2B5A7E0B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271" y="1655051"/>
            <a:ext cx="32480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1564B04-CFA0-055D-AD26-D82E8FA56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946" y="3910450"/>
            <a:ext cx="394335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81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7357240" cy="4667250"/>
          </a:xfrm>
        </p:spPr>
        <p:txBody>
          <a:bodyPr>
            <a:normAutofit/>
          </a:bodyPr>
          <a:lstStyle/>
          <a:p>
            <a:pPr marL="0" indent="0">
              <a:buNone/>
            </a:pPr>
            <a:r>
              <a:rPr lang="en-US" sz="1800" b="0" i="0" u="none" strike="noStrike" dirty="0">
                <a:solidFill>
                  <a:srgbClr val="2F5496"/>
                </a:solidFill>
                <a:effectLst/>
                <a:latin typeface="Arial" panose="020B0604020202020204" pitchFamily="34" charset="0"/>
              </a:rPr>
              <a:t>Knowledge Check for Section 3.1.1</a:t>
            </a:r>
          </a:p>
          <a:p>
            <a:pPr marL="0" indent="0">
              <a:buNone/>
            </a:pPr>
            <a:endParaRPr lang="en-US" sz="1400" dirty="0">
              <a:solidFill>
                <a:srgbClr val="000000"/>
              </a:solidFill>
              <a:latin typeface="Arial" panose="020B0604020202020204" pitchFamily="34" charset="0"/>
            </a:endParaRPr>
          </a:p>
          <a:p>
            <a:pPr marL="228600" indent="-228600" rtl="0">
              <a:spcBef>
                <a:spcPts val="0"/>
              </a:spcBef>
              <a:spcAft>
                <a:spcPts val="0"/>
              </a:spcAft>
            </a:pPr>
            <a:r>
              <a:rPr lang="en-US" sz="1800" b="0" i="0" u="none" strike="noStrike" dirty="0">
                <a:solidFill>
                  <a:srgbClr val="000000"/>
                </a:solidFill>
                <a:effectLst/>
                <a:latin typeface="Arial" panose="020B0604020202020204" pitchFamily="34" charset="0"/>
              </a:rPr>
              <a:t>Is the following true or false?</a:t>
            </a:r>
            <a:endParaRPr lang="en-US" sz="1200" b="0" dirty="0">
              <a:effectLst/>
            </a:endParaRPr>
          </a:p>
          <a:p>
            <a:pPr marL="228600" indent="-228600" rtl="0">
              <a:spcBef>
                <a:spcPts val="0"/>
              </a:spcBef>
              <a:spcAft>
                <a:spcPts val="0"/>
              </a:spcAft>
            </a:pPr>
            <a:r>
              <a:rPr lang="en-US" sz="1800" b="0" i="0" u="none" strike="noStrike" dirty="0">
                <a:solidFill>
                  <a:srgbClr val="000000"/>
                </a:solidFill>
                <a:effectLst/>
                <a:latin typeface="Arial" panose="020B0604020202020204" pitchFamily="34" charset="0"/>
              </a:rPr>
              <a:t>Advances in technology have a negative and positive impact on customer service.</a:t>
            </a:r>
            <a:endParaRPr lang="en-US" sz="1200" b="0" dirty="0">
              <a:effectLst/>
            </a:endParaRPr>
          </a:p>
          <a:p>
            <a:pPr marL="228600" indent="-228600" rtl="0">
              <a:spcBef>
                <a:spcPts val="0"/>
              </a:spcBef>
              <a:spcAft>
                <a:spcPts val="0"/>
              </a:spcAft>
            </a:pPr>
            <a:r>
              <a:rPr lang="en-US" sz="1800" b="0" i="0" u="none" strike="noStrike" dirty="0">
                <a:solidFill>
                  <a:srgbClr val="6AA84F"/>
                </a:solidFill>
                <a:effectLst/>
                <a:latin typeface="Arial" panose="020B0604020202020204" pitchFamily="34" charset="0"/>
              </a:rPr>
              <a:t>True- Although it can be difficult to keep up with the technologies, the advances have also allowed for more opportunities to grow and improve.</a:t>
            </a:r>
            <a:endParaRPr lang="en-US" sz="1200" b="0" dirty="0">
              <a:effectLst/>
            </a:endParaRP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Tree>
    <p:extLst>
      <p:ext uri="{BB962C8B-B14F-4D97-AF65-F5344CB8AC3E}">
        <p14:creationId xmlns:p14="http://schemas.microsoft.com/office/powerpoint/2010/main" val="957272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2473082821"/>
              </p:ext>
            </p:extLst>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7357240" cy="4667250"/>
          </a:xfrm>
        </p:spPr>
        <p:txBody>
          <a:bodyPr>
            <a:normAutofit/>
          </a:bodyPr>
          <a:lstStyle/>
          <a:p>
            <a:pPr marL="0" indent="0">
              <a:buNone/>
            </a:pPr>
            <a:r>
              <a:rPr lang="en-US" sz="1800" b="0" i="0" u="none" strike="noStrike" dirty="0">
                <a:solidFill>
                  <a:srgbClr val="1C4587"/>
                </a:solidFill>
                <a:effectLst/>
                <a:latin typeface="Arial" panose="020B0604020202020204" pitchFamily="34" charset="0"/>
              </a:rPr>
              <a:t>3.1.2 The Importance of Customer Service</a:t>
            </a:r>
            <a:endParaRPr lang="en-US" sz="1400" dirty="0">
              <a:solidFill>
                <a:srgbClr val="000000"/>
              </a:solidFill>
              <a:latin typeface="Arial" panose="020B0604020202020204" pitchFamily="34" charset="0"/>
            </a:endParaRPr>
          </a:p>
          <a:p>
            <a:pPr marL="45720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Customer experience is a brand differentiator</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Customers put weight on customer service</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It is the ability to help them deliver excellent service to their own customers</a:t>
            </a: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830997"/>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Image Suggestions: Shutterstock 443078926 (Placeholder for now, waiting to review w/Chuck)</a:t>
            </a:r>
            <a:endParaRPr lang="en-CA" sz="1200" dirty="0"/>
          </a:p>
        </p:txBody>
      </p:sp>
      <p:pic>
        <p:nvPicPr>
          <p:cNvPr id="6146" name="Picture 2">
            <a:extLst>
              <a:ext uri="{FF2B5EF4-FFF2-40B4-BE49-F238E27FC236}">
                <a16:creationId xmlns:a16="http://schemas.microsoft.com/office/drawing/2014/main" id="{E33729DD-1C43-EEED-F06F-D582E7688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48460"/>
            <a:ext cx="2857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841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7357240" cy="4667250"/>
          </a:xfrm>
        </p:spPr>
        <p:txBody>
          <a:bodyPr>
            <a:normAutofit lnSpcReduction="10000"/>
          </a:bodyPr>
          <a:lstStyle/>
          <a:p>
            <a:pPr marL="0" indent="0">
              <a:buNone/>
            </a:pPr>
            <a:r>
              <a:rPr lang="en-US" sz="1800" b="0" i="0" u="none" strike="noStrike" dirty="0">
                <a:solidFill>
                  <a:srgbClr val="1C4587"/>
                </a:solidFill>
                <a:effectLst/>
                <a:latin typeface="Arial" panose="020B0604020202020204" pitchFamily="34" charset="0"/>
              </a:rPr>
              <a:t>3.1.2 The Importance of Customer Service</a:t>
            </a:r>
            <a:endParaRPr lang="en-US" sz="1400" dirty="0">
              <a:solidFill>
                <a:srgbClr val="000000"/>
              </a:solidFill>
              <a:latin typeface="Arial" panose="020B0604020202020204" pitchFamily="34" charset="0"/>
            </a:endParaRPr>
          </a:p>
          <a:p>
            <a:pPr marL="45720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Companies that deliver a superior customer experience will outperform their competitor</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 positive experience can create a loyal customer</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 positive experience can create Customer Lifetime Value (CLV)</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 positive experience can create recommendations and word of mouth promotion</a:t>
            </a:r>
          </a:p>
          <a:p>
            <a:pPr marL="45720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Bottom line:</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Effective customer service assures profitability</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Effective customer service is an investment in your customers</a:t>
            </a: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830997"/>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Image Suggestions: Shutterstock 1662291403 (Placeholder for now, waiting to review w/Chuck)</a:t>
            </a:r>
            <a:endParaRPr lang="en-CA" sz="1200" dirty="0"/>
          </a:p>
        </p:txBody>
      </p:sp>
    </p:spTree>
    <p:extLst>
      <p:ext uri="{BB962C8B-B14F-4D97-AF65-F5344CB8AC3E}">
        <p14:creationId xmlns:p14="http://schemas.microsoft.com/office/powerpoint/2010/main" val="135572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7357240" cy="4667250"/>
          </a:xfrm>
        </p:spPr>
        <p:txBody>
          <a:bodyPr>
            <a:normAutofit/>
          </a:bodyPr>
          <a:lstStyle/>
          <a:p>
            <a:pPr marL="0" indent="0">
              <a:buNone/>
            </a:pPr>
            <a:r>
              <a:rPr lang="en-US" sz="1800" b="0" i="0" u="none" strike="noStrike" dirty="0">
                <a:solidFill>
                  <a:srgbClr val="1C4587"/>
                </a:solidFill>
                <a:effectLst/>
                <a:latin typeface="Arial" panose="020B0604020202020204" pitchFamily="34" charset="0"/>
              </a:rPr>
              <a:t>3.1.2 The Impact of Poor Customer Service</a:t>
            </a:r>
          </a:p>
          <a:p>
            <a:pPr marL="0" indent="0">
              <a:buNone/>
            </a:pPr>
            <a:r>
              <a:rPr lang="en-US" sz="1800" b="0" i="0" u="none" strike="noStrike" dirty="0">
                <a:solidFill>
                  <a:srgbClr val="000000"/>
                </a:solidFill>
                <a:effectLst/>
                <a:latin typeface="Arial" panose="020B0604020202020204" pitchFamily="34" charset="0"/>
              </a:rPr>
              <a:t>Poor Customer Service:</a:t>
            </a:r>
          </a:p>
          <a:p>
            <a:r>
              <a:rPr lang="en-US" sz="1800" b="0" i="0" u="none" strike="noStrike" dirty="0">
                <a:solidFill>
                  <a:srgbClr val="000000"/>
                </a:solidFill>
                <a:effectLst/>
                <a:latin typeface="Arial" panose="020B0604020202020204" pitchFamily="34" charset="0"/>
              </a:rPr>
              <a:t>Poor customer service damages customer retention</a:t>
            </a:r>
          </a:p>
          <a:p>
            <a:r>
              <a:rPr lang="en-US" sz="1800" b="0" i="0" u="none" strike="noStrike" dirty="0">
                <a:solidFill>
                  <a:srgbClr val="000000"/>
                </a:solidFill>
                <a:effectLst/>
                <a:latin typeface="Arial" panose="020B0604020202020204" pitchFamily="34" charset="0"/>
              </a:rPr>
              <a:t>Poor customer service damages customer acquisition</a:t>
            </a:r>
          </a:p>
          <a:p>
            <a:r>
              <a:rPr lang="en-US" sz="1800" b="0" i="0" u="none" strike="noStrike" dirty="0">
                <a:solidFill>
                  <a:srgbClr val="000000"/>
                </a:solidFill>
                <a:effectLst/>
                <a:latin typeface="Arial" panose="020B0604020202020204" pitchFamily="34" charset="0"/>
              </a:rPr>
              <a:t>Poor customer service damages your organization’s reputation</a:t>
            </a:r>
          </a:p>
          <a:p>
            <a:pPr marL="0" indent="0">
              <a:buNone/>
            </a:pPr>
            <a:r>
              <a:rPr lang="en-US" sz="1800" b="0" i="0" u="none" strike="noStrike" dirty="0">
                <a:solidFill>
                  <a:srgbClr val="000000"/>
                </a:solidFill>
                <a:effectLst/>
                <a:latin typeface="Arial" panose="020B0604020202020204" pitchFamily="34" charset="0"/>
              </a:rPr>
              <a:t>It is more cost effective to invest in exceptional service, rather than neglecting it.</a:t>
            </a:r>
          </a:p>
          <a:p>
            <a:pPr marL="0" indent="0">
              <a:buNone/>
            </a:pPr>
            <a:r>
              <a:rPr lang="en-US" sz="1800" b="0" i="0" u="none" strike="noStrike" dirty="0">
                <a:solidFill>
                  <a:srgbClr val="000000"/>
                </a:solidFill>
                <a:effectLst/>
                <a:latin typeface="Arial" panose="020B0604020202020204" pitchFamily="34" charset="0"/>
              </a:rPr>
              <a:t>Customer Service is about:</a:t>
            </a:r>
          </a:p>
          <a:p>
            <a:r>
              <a:rPr lang="en-US" sz="1800" dirty="0">
                <a:solidFill>
                  <a:srgbClr val="000000"/>
                </a:solidFill>
                <a:latin typeface="Arial" panose="020B0604020202020204" pitchFamily="34" charset="0"/>
              </a:rPr>
              <a:t>F</a:t>
            </a:r>
            <a:r>
              <a:rPr lang="en-US" sz="1800" b="0" i="0" u="none" strike="noStrike" dirty="0">
                <a:solidFill>
                  <a:srgbClr val="000000"/>
                </a:solidFill>
                <a:effectLst/>
                <a:latin typeface="Arial" panose="020B0604020202020204" pitchFamily="34" charset="0"/>
              </a:rPr>
              <a:t>inding solutions with your customers,</a:t>
            </a:r>
          </a:p>
          <a:p>
            <a:r>
              <a:rPr lang="en-US" sz="1800" b="0" i="0" u="none" strike="noStrike" dirty="0">
                <a:solidFill>
                  <a:srgbClr val="000000"/>
                </a:solidFill>
                <a:effectLst/>
                <a:latin typeface="Arial" panose="020B0604020202020204" pitchFamily="34" charset="0"/>
              </a:rPr>
              <a:t>Removing the problems as much as possible through positive experiences</a:t>
            </a: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830997"/>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mage Suggestions: Shutterstock 2123526809 (Placeholder for now, waiting to review w/Chuck)</a:t>
            </a:r>
            <a:endParaRPr lang="en-CA" sz="1200" dirty="0"/>
          </a:p>
        </p:txBody>
      </p:sp>
      <p:pic>
        <p:nvPicPr>
          <p:cNvPr id="8194" name="Picture 2">
            <a:extLst>
              <a:ext uri="{FF2B5EF4-FFF2-40B4-BE49-F238E27FC236}">
                <a16:creationId xmlns:a16="http://schemas.microsoft.com/office/drawing/2014/main" id="{57151218-F04C-CD5A-3CEE-8A98112EC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578" y="1290578"/>
            <a:ext cx="2305050"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741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6253654" cy="4667250"/>
          </a:xfrm>
        </p:spPr>
        <p:txBody>
          <a:bodyPr>
            <a:normAutofit/>
          </a:bodyPr>
          <a:lstStyle/>
          <a:p>
            <a:pPr marL="0" indent="0">
              <a:buNone/>
            </a:pPr>
            <a:r>
              <a:rPr lang="en-US" sz="1800" b="0" i="0" u="none" strike="noStrike" dirty="0">
                <a:solidFill>
                  <a:srgbClr val="1C4587"/>
                </a:solidFill>
                <a:effectLst/>
                <a:latin typeface="Arial" panose="020B0604020202020204" pitchFamily="34" charset="0"/>
              </a:rPr>
              <a:t>3.1.2 The Impact of Poor Customer Service</a:t>
            </a:r>
          </a:p>
          <a:p>
            <a:r>
              <a:rPr lang="en-US" sz="1800" b="0" i="0" u="none" strike="noStrike" dirty="0">
                <a:solidFill>
                  <a:srgbClr val="000000"/>
                </a:solidFill>
                <a:effectLst/>
                <a:latin typeface="Arial" panose="020B0604020202020204" pitchFamily="34" charset="0"/>
              </a:rPr>
              <a:t>Providing a great customer experience has an enormous impact on growing an organization</a:t>
            </a:r>
          </a:p>
          <a:p>
            <a:r>
              <a:rPr lang="en-US" sz="1800" b="0" i="0" u="none" strike="noStrike" dirty="0">
                <a:solidFill>
                  <a:srgbClr val="000000"/>
                </a:solidFill>
                <a:effectLst/>
                <a:latin typeface="Arial" panose="020B0604020202020204" pitchFamily="34" charset="0"/>
              </a:rPr>
              <a:t>It is easier to reduce the negative impact of poor customer service by making customers feel they are heard</a:t>
            </a:r>
          </a:p>
          <a:p>
            <a:r>
              <a:rPr lang="en-US" sz="1800" b="0" i="0" u="none" strike="noStrike" dirty="0">
                <a:solidFill>
                  <a:srgbClr val="000000"/>
                </a:solidFill>
                <a:effectLst/>
                <a:latin typeface="Arial" panose="020B0604020202020204" pitchFamily="34" charset="0"/>
              </a:rPr>
              <a:t> An extraordinary customer experience is one of the largest factors of word-of-mouth marketing</a:t>
            </a:r>
          </a:p>
          <a:p>
            <a:r>
              <a:rPr lang="en-US" sz="1800" b="0" i="0" u="none" strike="noStrike" dirty="0">
                <a:solidFill>
                  <a:srgbClr val="000000"/>
                </a:solidFill>
                <a:effectLst/>
                <a:latin typeface="Arial" panose="020B0604020202020204" pitchFamily="34" charset="0"/>
              </a:rPr>
              <a:t>Customers talk. Happy customers talk positively about your business. Unhappy customers talk negatively about your business</a:t>
            </a: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1754326"/>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Image Suggestions: Shutterstock 2138338229 (Placeholder for now, waiting to review w/Chuck)</a:t>
            </a:r>
          </a:p>
          <a:p>
            <a:endParaRPr lang="en-US" sz="1200" i="1" dirty="0">
              <a:solidFill>
                <a:srgbClr val="FF0000"/>
              </a:solidFill>
              <a:latin typeface="Arial" panose="020B0604020202020204" pitchFamily="34" charset="0"/>
            </a:endParaRPr>
          </a:p>
          <a:p>
            <a:r>
              <a:rPr lang="en-US" sz="1200" i="1" dirty="0">
                <a:solidFill>
                  <a:srgbClr val="FF0000"/>
                </a:solidFill>
                <a:latin typeface="Arial" panose="020B0604020202020204" pitchFamily="34" charset="0"/>
              </a:rPr>
              <a:t>Image Suggestions: Shutterstock 1512297677 (Placeholder for now, waiting to review w/Chuck)</a:t>
            </a:r>
            <a:endParaRPr lang="en-CA" sz="1200" i="1" dirty="0">
              <a:solidFill>
                <a:srgbClr val="FF0000"/>
              </a:solidFill>
              <a:latin typeface="Arial" panose="020B0604020202020204" pitchFamily="34" charset="0"/>
            </a:endParaRPr>
          </a:p>
        </p:txBody>
      </p:sp>
      <p:pic>
        <p:nvPicPr>
          <p:cNvPr id="10242" name="Picture 2">
            <a:extLst>
              <a:ext uri="{FF2B5EF4-FFF2-40B4-BE49-F238E27FC236}">
                <a16:creationId xmlns:a16="http://schemas.microsoft.com/office/drawing/2014/main" id="{3F6BF1F5-DF8E-11FC-C5F5-A65B542B3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447" y="1509713"/>
            <a:ext cx="306705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8C3CBF9B-CB25-B25A-19DD-F7EB5DFE5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447" y="3858816"/>
            <a:ext cx="2809875"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91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5192109" cy="4667250"/>
          </a:xfrm>
        </p:spPr>
        <p:txBody>
          <a:bodyPr>
            <a:normAutofit/>
          </a:bodyPr>
          <a:lstStyle/>
          <a:p>
            <a:pPr marL="0" indent="0">
              <a:buNone/>
            </a:pPr>
            <a:r>
              <a:rPr lang="en-US" sz="1800" b="0" i="0" u="none" strike="noStrike" dirty="0">
                <a:solidFill>
                  <a:srgbClr val="1C4587"/>
                </a:solidFill>
                <a:effectLst/>
                <a:latin typeface="Arial" panose="020B0604020202020204" pitchFamily="34" charset="0"/>
              </a:rPr>
              <a:t>3.1.2 The Impact of Poor Customer Service</a:t>
            </a:r>
          </a:p>
          <a:p>
            <a:r>
              <a:rPr lang="en-US" sz="1800" b="0" i="0" u="none" strike="noStrike" dirty="0">
                <a:solidFill>
                  <a:srgbClr val="000000"/>
                </a:solidFill>
                <a:effectLst/>
                <a:latin typeface="Arial" panose="020B0604020202020204" pitchFamily="34" charset="0"/>
              </a:rPr>
              <a:t>Impacts of Poor customer service:</a:t>
            </a:r>
          </a:p>
          <a:p>
            <a:pPr lvl="1"/>
            <a:r>
              <a:rPr lang="en-US" sz="1400" b="0" i="0" u="none" strike="noStrike" dirty="0">
                <a:solidFill>
                  <a:srgbClr val="000000"/>
                </a:solidFill>
                <a:effectLst/>
                <a:latin typeface="Arial" panose="020B0604020202020204" pitchFamily="34" charset="0"/>
              </a:rPr>
              <a:t>Loss of even the most understanding customers.</a:t>
            </a:r>
          </a:p>
          <a:p>
            <a:pPr lvl="1"/>
            <a:r>
              <a:rPr lang="en-US" sz="1400" b="0" i="0" u="none" strike="noStrike" dirty="0">
                <a:solidFill>
                  <a:srgbClr val="000000"/>
                </a:solidFill>
                <a:effectLst/>
                <a:latin typeface="Arial" panose="020B0604020202020204" pitchFamily="34" charset="0"/>
              </a:rPr>
              <a:t>Tenants may rethink leasing space from you.</a:t>
            </a:r>
          </a:p>
          <a:p>
            <a:pPr lvl="1"/>
            <a:r>
              <a:rPr lang="en-US" sz="1400" b="0" i="0" u="none" strike="noStrike" dirty="0">
                <a:solidFill>
                  <a:srgbClr val="000000"/>
                </a:solidFill>
                <a:effectLst/>
                <a:latin typeface="Arial" panose="020B0604020202020204" pitchFamily="34" charset="0"/>
              </a:rPr>
              <a:t>Tenants may look for space in other facilities.</a:t>
            </a:r>
          </a:p>
          <a:p>
            <a:pPr lvl="1"/>
            <a:r>
              <a:rPr lang="en-US" sz="1400" b="0" i="0" u="none" strike="noStrike" dirty="0">
                <a:solidFill>
                  <a:srgbClr val="000000"/>
                </a:solidFill>
                <a:effectLst/>
                <a:latin typeface="Arial" panose="020B0604020202020204" pitchFamily="34" charset="0"/>
              </a:rPr>
              <a:t>Suppliers, mechanics, and other professionals may respond with poor service levels</a:t>
            </a:r>
          </a:p>
          <a:p>
            <a:pPr lvl="1"/>
            <a:r>
              <a:rPr lang="en-US" sz="1400" b="0" i="0" u="none" strike="noStrike" dirty="0">
                <a:solidFill>
                  <a:srgbClr val="000000"/>
                </a:solidFill>
                <a:effectLst/>
                <a:latin typeface="Arial" panose="020B0604020202020204" pitchFamily="34" charset="0"/>
              </a:rPr>
              <a:t>Strained relationships may negatively impact productivity.</a:t>
            </a:r>
          </a:p>
          <a:p>
            <a:pPr lvl="1"/>
            <a:r>
              <a:rPr lang="en-US" sz="1400" b="0" i="0" u="none" strike="noStrike" dirty="0">
                <a:solidFill>
                  <a:srgbClr val="000000"/>
                </a:solidFill>
                <a:effectLst/>
                <a:latin typeface="Arial" panose="020B0604020202020204" pitchFamily="34" charset="0"/>
              </a:rPr>
              <a:t>Fewer satisfied customers may translate into a negative financial impact.</a:t>
            </a: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2492990"/>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Image Suggestion: an individual in an argument at a store or business I have created 2 options for you to use-Matt</a:t>
            </a:r>
          </a:p>
          <a:p>
            <a:endParaRPr lang="en-US" sz="1200" b="0" i="1" u="none" strike="noStrike" dirty="0">
              <a:solidFill>
                <a:srgbClr val="FF0000"/>
              </a:solidFill>
              <a:effectLst/>
              <a:latin typeface="Arial" panose="020B0604020202020204" pitchFamily="34" charset="0"/>
            </a:endParaRPr>
          </a:p>
          <a:p>
            <a:r>
              <a:rPr lang="en-US" sz="1200" b="0" i="1" u="none" strike="noStrike" dirty="0">
                <a:solidFill>
                  <a:srgbClr val="FF0000"/>
                </a:solidFill>
                <a:effectLst/>
                <a:latin typeface="Arial" panose="020B0604020202020204" pitchFamily="34" charset="0"/>
              </a:rPr>
              <a:t>Shutterstock 1492614863 (Placeholder for now, waiting to review w/Chuck)</a:t>
            </a:r>
          </a:p>
          <a:p>
            <a:endParaRPr lang="en-US" sz="1200" i="1" dirty="0">
              <a:solidFill>
                <a:srgbClr val="FF0000"/>
              </a:solidFill>
              <a:latin typeface="Arial" panose="020B0604020202020204" pitchFamily="34" charset="0"/>
            </a:endParaRPr>
          </a:p>
          <a:p>
            <a:r>
              <a:rPr lang="en-US" sz="1200" i="1" dirty="0">
                <a:solidFill>
                  <a:srgbClr val="FF0000"/>
                </a:solidFill>
                <a:latin typeface="Arial" panose="020B0604020202020204" pitchFamily="34" charset="0"/>
              </a:rPr>
              <a:t>Shutterstock 1007599798 (20 seconds. Placeholder for now, waiting to review w/Chuck</a:t>
            </a:r>
            <a:endParaRPr lang="en-CA" sz="1200" i="1" dirty="0">
              <a:solidFill>
                <a:srgbClr val="FF0000"/>
              </a:solidFill>
              <a:latin typeface="Arial" panose="020B0604020202020204" pitchFamily="34" charset="0"/>
            </a:endParaRPr>
          </a:p>
        </p:txBody>
      </p:sp>
      <p:pic>
        <p:nvPicPr>
          <p:cNvPr id="11266" name="Picture 2">
            <a:extLst>
              <a:ext uri="{FF2B5EF4-FFF2-40B4-BE49-F238E27FC236}">
                <a16:creationId xmlns:a16="http://schemas.microsoft.com/office/drawing/2014/main" id="{DF01F0F3-3DBE-2236-A0E2-3103DFCDE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383" y="1016000"/>
            <a:ext cx="3381375"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7BDB36A9-E39B-886C-3E06-79208A275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3544" y="3940559"/>
            <a:ext cx="36576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365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7357240" cy="4667250"/>
          </a:xfrm>
        </p:spPr>
        <p:txBody>
          <a:bodyPr>
            <a:normAutofit/>
          </a:bodyPr>
          <a:lstStyle/>
          <a:p>
            <a:pPr marL="0" indent="0">
              <a:buNone/>
            </a:pPr>
            <a:r>
              <a:rPr lang="en-US" sz="1800" b="0" i="0" u="none" strike="noStrike" dirty="0">
                <a:solidFill>
                  <a:srgbClr val="2F5496"/>
                </a:solidFill>
                <a:effectLst/>
                <a:latin typeface="Arial" panose="020B0604020202020204" pitchFamily="34" charset="0"/>
              </a:rPr>
              <a:t>Knowledge Check for Section 3.1.1</a:t>
            </a:r>
          </a:p>
          <a:p>
            <a:pPr marL="0" indent="0">
              <a:buNone/>
            </a:pPr>
            <a:endParaRPr lang="en-US" sz="1400" dirty="0">
              <a:solidFill>
                <a:srgbClr val="000000"/>
              </a:solidFill>
              <a:latin typeface="Arial" panose="020B0604020202020204" pitchFamily="34" charset="0"/>
            </a:endParaRPr>
          </a:p>
          <a:p>
            <a:pPr marL="228600" indent="-228600" rtl="0">
              <a:spcBef>
                <a:spcPts val="0"/>
              </a:spcBef>
              <a:spcAft>
                <a:spcPts val="0"/>
              </a:spcAft>
            </a:pPr>
            <a:r>
              <a:rPr lang="en-US" sz="1800" b="0" i="0" u="none" strike="noStrike" dirty="0">
                <a:solidFill>
                  <a:srgbClr val="000000"/>
                </a:solidFill>
                <a:effectLst/>
                <a:latin typeface="Arial" panose="020B0604020202020204" pitchFamily="34" charset="0"/>
              </a:rPr>
              <a:t>Is the following statement true or false? </a:t>
            </a:r>
          </a:p>
          <a:p>
            <a:pPr marL="228600" indent="-228600" rtl="0">
              <a:spcBef>
                <a:spcPts val="0"/>
              </a:spcBef>
              <a:spcAft>
                <a:spcPts val="0"/>
              </a:spcAft>
            </a:pPr>
            <a:r>
              <a:rPr lang="en-US" sz="1800" b="0" i="0" u="none" strike="noStrike" dirty="0">
                <a:solidFill>
                  <a:srgbClr val="000000"/>
                </a:solidFill>
                <a:effectLst/>
                <a:latin typeface="Arial" panose="020B0604020202020204" pitchFamily="34" charset="0"/>
              </a:rPr>
              <a:t>You do not have to provide good customer service all of the time- there are times where poor customer service is okay.</a:t>
            </a:r>
          </a:p>
          <a:p>
            <a:pPr marL="228600" indent="-228600" rtl="0">
              <a:spcBef>
                <a:spcPts val="0"/>
              </a:spcBef>
              <a:spcAft>
                <a:spcPts val="0"/>
              </a:spcAft>
            </a:pPr>
            <a:r>
              <a:rPr lang="en-US" sz="1800" b="0" i="0" u="none" strike="noStrike" dirty="0">
                <a:solidFill>
                  <a:srgbClr val="000000"/>
                </a:solidFill>
                <a:effectLst/>
                <a:latin typeface="Arial" panose="020B0604020202020204" pitchFamily="34" charset="0"/>
              </a:rPr>
              <a:t>False- You should always try to provide the best customer service you can. </a:t>
            </a: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Tree>
    <p:extLst>
      <p:ext uri="{BB962C8B-B14F-4D97-AF65-F5344CB8AC3E}">
        <p14:creationId xmlns:p14="http://schemas.microsoft.com/office/powerpoint/2010/main" val="60386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80525898-1E08-FA4B-6D4D-A45C53146060}"/>
              </a:ext>
            </a:extLst>
          </p:cNvPr>
          <p:cNvGraphicFramePr>
            <a:graphicFrameLocks noGrp="1"/>
          </p:cNvGraphicFramePr>
          <p:nvPr>
            <p:extLst>
              <p:ext uri="{D42A27DB-BD31-4B8C-83A1-F6EECF244321}">
                <p14:modId xmlns:p14="http://schemas.microsoft.com/office/powerpoint/2010/main" val="917377152"/>
              </p:ext>
            </p:extLst>
          </p:nvPr>
        </p:nvGraphicFramePr>
        <p:xfrm>
          <a:off x="0" y="727911"/>
          <a:ext cx="12192000" cy="6400411"/>
        </p:xfrm>
        <a:graphic>
          <a:graphicData uri="http://schemas.openxmlformats.org/drawingml/2006/table">
            <a:tbl>
              <a:tblPr firstRow="1" bandRow="1">
                <a:tableStyleId>{22838BEF-8BB2-4498-84A7-C5851F593DF1}</a:tableStyleId>
              </a:tblPr>
              <a:tblGrid>
                <a:gridCol w="3011405">
                  <a:extLst>
                    <a:ext uri="{9D8B030D-6E8A-4147-A177-3AD203B41FA5}">
                      <a16:colId xmlns:a16="http://schemas.microsoft.com/office/drawing/2014/main" val="979235177"/>
                    </a:ext>
                  </a:extLst>
                </a:gridCol>
                <a:gridCol w="5775900">
                  <a:extLst>
                    <a:ext uri="{9D8B030D-6E8A-4147-A177-3AD203B41FA5}">
                      <a16:colId xmlns:a16="http://schemas.microsoft.com/office/drawing/2014/main" val="626902003"/>
                    </a:ext>
                  </a:extLst>
                </a:gridCol>
                <a:gridCol w="3404695">
                  <a:extLst>
                    <a:ext uri="{9D8B030D-6E8A-4147-A177-3AD203B41FA5}">
                      <a16:colId xmlns:a16="http://schemas.microsoft.com/office/drawing/2014/main" val="2621273556"/>
                    </a:ext>
                  </a:extLst>
                </a:gridCol>
              </a:tblGrid>
              <a:tr h="644543">
                <a:tc>
                  <a:txBody>
                    <a:bodyPr/>
                    <a:lstStyle/>
                    <a:p>
                      <a:pPr algn="ctr"/>
                      <a:r>
                        <a:rPr lang="en-US" sz="1800" b="1" dirty="0">
                          <a:latin typeface="Lato" panose="020F0502020204030203" pitchFamily="34" charset="0"/>
                        </a:rPr>
                        <a:t>Key Term</a:t>
                      </a:r>
                    </a:p>
                  </a:txBody>
                  <a:tcPr anchor="ctr"/>
                </a:tc>
                <a:tc>
                  <a:txBody>
                    <a:bodyPr/>
                    <a:lstStyle/>
                    <a:p>
                      <a:pPr algn="ctr"/>
                      <a:r>
                        <a:rPr lang="en-US" sz="1800" b="1" dirty="0">
                          <a:latin typeface="Lato"/>
                        </a:rPr>
                        <a:t>Definition</a:t>
                      </a:r>
                    </a:p>
                  </a:txBody>
                  <a:tcPr anchor="ctr"/>
                </a:tc>
                <a:tc>
                  <a:txBody>
                    <a:bodyPr/>
                    <a:lstStyle/>
                    <a:p>
                      <a:pPr algn="ctr"/>
                      <a:r>
                        <a:rPr lang="en-US" sz="1800" b="1" dirty="0">
                          <a:latin typeface="Lato" panose="020F0502020204030203" pitchFamily="34" charset="0"/>
                        </a:rPr>
                        <a:t>Section in which the term is  introduced</a:t>
                      </a:r>
                    </a:p>
                  </a:txBody>
                  <a:tcPr anchor="ctr"/>
                </a:tc>
                <a:extLst>
                  <a:ext uri="{0D108BD9-81ED-4DB2-BD59-A6C34878D82A}">
                    <a16:rowId xmlns:a16="http://schemas.microsoft.com/office/drawing/2014/main" val="2174409274"/>
                  </a:ext>
                </a:extLst>
              </a:tr>
              <a:tr h="344899">
                <a:tc>
                  <a:txBody>
                    <a:bodyPr/>
                    <a:lstStyle/>
                    <a:p>
                      <a:pPr lvl="0">
                        <a:buNone/>
                      </a:pPr>
                      <a:endParaRPr lang="en-US" sz="1800" dirty="0">
                        <a:latin typeface="Lato" panose="020F0502020204030203" pitchFamily="34" charset="0"/>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3072444088"/>
                  </a:ext>
                </a:extLst>
              </a:tr>
              <a:tr h="344899">
                <a:tc>
                  <a:txBody>
                    <a:bodyPr/>
                    <a:lstStyle/>
                    <a:p>
                      <a:pPr lvl="0">
                        <a:buNone/>
                      </a:pPr>
                      <a:endParaRPr lang="en-US" sz="1800"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noProof="0" dirty="0">
                        <a:latin typeface="+mn-lt"/>
                      </a:endParaRPr>
                    </a:p>
                  </a:txBody>
                  <a:tcPr/>
                </a:tc>
                <a:tc>
                  <a:txBody>
                    <a:bodyPr/>
                    <a:lstStyle/>
                    <a:p>
                      <a:endParaRPr lang="en-US" sz="1800" b="0" dirty="0">
                        <a:latin typeface="+mn-lt"/>
                        <a:cs typeface="Arial" panose="020B0604020202020204" pitchFamily="34" charset="0"/>
                      </a:endParaRPr>
                    </a:p>
                  </a:txBody>
                  <a:tcPr/>
                </a:tc>
                <a:extLst>
                  <a:ext uri="{0D108BD9-81ED-4DB2-BD59-A6C34878D82A}">
                    <a16:rowId xmlns:a16="http://schemas.microsoft.com/office/drawing/2014/main" val="4058396408"/>
                  </a:ext>
                </a:extLst>
              </a:tr>
              <a:tr h="395070">
                <a:tc>
                  <a:txBody>
                    <a:bodyPr/>
                    <a:lstStyle/>
                    <a:p>
                      <a:pPr lvl="0">
                        <a:buNone/>
                      </a:pPr>
                      <a:endParaRPr lang="en-US" sz="1800" dirty="0">
                        <a:latin typeface="+mn-lt"/>
                        <a:cs typeface="Arial" panose="020B0604020202020204" pitchFamily="34" charset="0"/>
                      </a:endParaRPr>
                    </a:p>
                  </a:txBody>
                  <a:tcPr/>
                </a:tc>
                <a:tc>
                  <a:txBody>
                    <a:bodyPr/>
                    <a:lstStyle/>
                    <a:p>
                      <a:endParaRPr lang="en-US" sz="1800" b="0" dirty="0">
                        <a:latin typeface="+mn-lt"/>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4190632237"/>
                  </a:ext>
                </a:extLst>
              </a:tr>
              <a:tr h="395070">
                <a:tc>
                  <a:txBody>
                    <a:bodyPr/>
                    <a:lstStyle/>
                    <a:p>
                      <a:pPr lvl="0">
                        <a:buNone/>
                      </a:pPr>
                      <a:endParaRPr lang="en-US" sz="1800"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mn-lt"/>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3608073204"/>
                  </a:ext>
                </a:extLst>
              </a:tr>
              <a:tr h="395070">
                <a:tc>
                  <a:txBody>
                    <a:bodyPr/>
                    <a:lstStyle/>
                    <a:p>
                      <a:pPr lvl="0">
                        <a:buNone/>
                      </a:pPr>
                      <a:endParaRPr lang="en-US" sz="1800" dirty="0">
                        <a:latin typeface="+mn-lt"/>
                        <a:cs typeface="Arial" panose="020B0604020202020204" pitchFamily="34" charset="0"/>
                      </a:endParaRPr>
                    </a:p>
                  </a:txBody>
                  <a:tcPr/>
                </a:tc>
                <a:tc>
                  <a:txBody>
                    <a:bodyPr/>
                    <a:lstStyle/>
                    <a:p>
                      <a:endParaRPr lang="en-US" sz="1800" b="0" dirty="0">
                        <a:latin typeface="+mn-lt"/>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248843645"/>
                  </a:ext>
                </a:extLst>
              </a:tr>
              <a:tr h="603573">
                <a:tc>
                  <a:txBody>
                    <a:bodyPr/>
                    <a:lstStyle/>
                    <a:p>
                      <a:pPr lvl="0">
                        <a:buNone/>
                      </a:pPr>
                      <a:endParaRPr lang="en-US" sz="1800" dirty="0">
                        <a:latin typeface="+mn-lt"/>
                        <a:cs typeface="Arial" panose="020B0604020202020204" pitchFamily="34" charset="0"/>
                      </a:endParaRPr>
                    </a:p>
                  </a:txBody>
                  <a:tcPr/>
                </a:tc>
                <a:tc>
                  <a:txBody>
                    <a:bodyPr/>
                    <a:lstStyle/>
                    <a:p>
                      <a:endParaRPr lang="en-US" sz="1800" b="0" dirty="0">
                        <a:latin typeface="+mn-lt"/>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885858790"/>
                  </a:ext>
                </a:extLst>
              </a:tr>
              <a:tr h="395070">
                <a:tc>
                  <a:txBody>
                    <a:bodyPr/>
                    <a:lstStyle/>
                    <a:p>
                      <a:pPr lvl="0">
                        <a:buNone/>
                      </a:pPr>
                      <a:endParaRPr lang="en-US" sz="1800" b="0" i="0" u="none" strike="noStrike" noProof="0"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mn-lt"/>
                        <a:cs typeface="Times New Roman"/>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1929187787"/>
                  </a:ext>
                </a:extLst>
              </a:tr>
              <a:tr h="395070">
                <a:tc>
                  <a:txBody>
                    <a:bodyPr/>
                    <a:lstStyle/>
                    <a:p>
                      <a:endParaRPr lang="en-US" sz="1800" b="0" dirty="0">
                        <a:latin typeface="+mn-lt"/>
                        <a:cs typeface="Arial" panose="020B0604020202020204" pitchFamily="34" charset="0"/>
                      </a:endParaRPr>
                    </a:p>
                  </a:txBody>
                  <a:tcPr/>
                </a:tc>
                <a:tc>
                  <a:txBody>
                    <a:bodyPr/>
                    <a:lstStyle/>
                    <a:p>
                      <a:endParaRPr lang="en-US" sz="1800" b="0" dirty="0">
                        <a:latin typeface="+mn-lt"/>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1085719539"/>
                  </a:ext>
                </a:extLst>
              </a:tr>
              <a:tr h="395070">
                <a:tc>
                  <a:txBody>
                    <a:bodyPr/>
                    <a:lstStyle/>
                    <a:p>
                      <a:pPr lvl="0">
                        <a:buNone/>
                      </a:pPr>
                      <a:endParaRPr lang="en-US" sz="1800" dirty="0">
                        <a:latin typeface="+mn-lt"/>
                        <a:cs typeface="Arial" panose="020B0604020202020204" pitchFamily="34" charset="0"/>
                      </a:endParaRPr>
                    </a:p>
                  </a:txBody>
                  <a:tcPr/>
                </a:tc>
                <a:tc>
                  <a:txBody>
                    <a:bodyPr/>
                    <a:lstStyle/>
                    <a:p>
                      <a:endParaRPr lang="en-US" sz="1800" b="0" dirty="0">
                        <a:latin typeface="+mn-lt"/>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51003523"/>
                  </a:ext>
                </a:extLst>
              </a:tr>
              <a:tr h="395070">
                <a:tc>
                  <a:txBody>
                    <a:bodyPr/>
                    <a:lstStyle/>
                    <a:p>
                      <a:pPr lvl="0">
                        <a:buNone/>
                      </a:pPr>
                      <a:endParaRPr lang="en-US" sz="1800" dirty="0">
                        <a:latin typeface="Lato" panose="020F0502020204030203" pitchFamily="34" charset="0"/>
                        <a:cs typeface="Arial"/>
                      </a:endParaRPr>
                    </a:p>
                  </a:txBody>
                  <a:tcPr/>
                </a:tc>
                <a:tc>
                  <a:txBody>
                    <a:bodyPr/>
                    <a:lstStyle/>
                    <a:p>
                      <a:pPr lvl="0">
                        <a:buNone/>
                      </a:pPr>
                      <a:endParaRPr lang="en-US" sz="1800" b="0" dirty="0">
                        <a:latin typeface="Lato" panose="020F0502020204030203" pitchFamily="34" charset="0"/>
                        <a:cs typeface="Arial"/>
                      </a:endParaRPr>
                    </a:p>
                  </a:txBody>
                  <a:tcPr/>
                </a:tc>
                <a:tc>
                  <a:txBody>
                    <a:bodyPr/>
                    <a:lstStyle/>
                    <a:p>
                      <a:pPr lvl="0">
                        <a:buNone/>
                      </a:pPr>
                      <a:endParaRPr lang="en-US" sz="1800" dirty="0">
                        <a:latin typeface="Lato" panose="020F0502020204030203" pitchFamily="34" charset="0"/>
                      </a:endParaRPr>
                    </a:p>
                  </a:txBody>
                  <a:tcPr/>
                </a:tc>
                <a:extLst>
                  <a:ext uri="{0D108BD9-81ED-4DB2-BD59-A6C34878D82A}">
                    <a16:rowId xmlns:a16="http://schemas.microsoft.com/office/drawing/2014/main" val="2954653840"/>
                  </a:ext>
                </a:extLst>
              </a:tr>
              <a:tr h="395070">
                <a:tc>
                  <a:txBody>
                    <a:bodyPr/>
                    <a:lstStyle/>
                    <a:p>
                      <a:endParaRPr lang="en-US" sz="1800" b="0" dirty="0">
                        <a:latin typeface="Lato" panose="020F0502020204030203" pitchFamily="34" charset="0"/>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873111054"/>
                  </a:ext>
                </a:extLst>
              </a:tr>
              <a:tr h="470075">
                <a:tc>
                  <a:txBody>
                    <a:bodyPr/>
                    <a:lstStyle/>
                    <a:p>
                      <a:pPr lvl="0">
                        <a:buNone/>
                      </a:pPr>
                      <a:endParaRPr lang="en-US" sz="1800" dirty="0">
                        <a:latin typeface="Lato" panose="020F0502020204030203"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1878571781"/>
                  </a:ext>
                </a:extLst>
              </a:tr>
              <a:tr h="395070">
                <a:tc>
                  <a:txBody>
                    <a:bodyPr/>
                    <a:lstStyle/>
                    <a:p>
                      <a:pPr lvl="0">
                        <a:buNone/>
                      </a:pPr>
                      <a:endParaRPr lang="en-US" sz="1800" dirty="0">
                        <a:latin typeface="Lato" panose="020F0502020204030203" pitchFamily="34" charset="0"/>
                      </a:endParaRPr>
                    </a:p>
                  </a:txBody>
                  <a:tcPr/>
                </a:tc>
                <a:tc>
                  <a:txBody>
                    <a:bodyPr/>
                    <a:lstStyle/>
                    <a:p>
                      <a:pPr lvl="0">
                        <a:buNone/>
                      </a:pPr>
                      <a:endParaRPr lang="en-US" sz="1800" b="0" i="0" u="none" strike="noStrike" noProof="0" dirty="0">
                        <a:latin typeface="Lato" panose="020F0502020204030203"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1903830913"/>
                  </a:ext>
                </a:extLst>
              </a:tr>
              <a:tr h="395070">
                <a:tc>
                  <a:txBody>
                    <a:bodyPr/>
                    <a:lstStyle/>
                    <a:p>
                      <a:pPr lvl="0">
                        <a:buNone/>
                      </a:pPr>
                      <a:endParaRPr lang="en-US" sz="1800" b="0" i="0" u="none" strike="noStrike" noProof="0" dirty="0">
                        <a:latin typeface="Lato" panose="020F0502020204030203"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543280630"/>
                  </a:ext>
                </a:extLst>
              </a:tr>
            </a:tbl>
          </a:graphicData>
        </a:graphic>
      </p:graphicFrame>
      <p:sp>
        <p:nvSpPr>
          <p:cNvPr id="3" name="TextBox 2">
            <a:extLst>
              <a:ext uri="{FF2B5EF4-FFF2-40B4-BE49-F238E27FC236}">
                <a16:creationId xmlns:a16="http://schemas.microsoft.com/office/drawing/2014/main" id="{A6FA947B-5E32-E248-4368-C6F7FDC2CFC4}"/>
              </a:ext>
            </a:extLst>
          </p:cNvPr>
          <p:cNvSpPr txBox="1"/>
          <p:nvPr/>
        </p:nvSpPr>
        <p:spPr>
          <a:xfrm>
            <a:off x="563479" y="62207"/>
            <a:ext cx="4927600" cy="523220"/>
          </a:xfrm>
          <a:prstGeom prst="rect">
            <a:avLst/>
          </a:prstGeom>
          <a:noFill/>
        </p:spPr>
        <p:txBody>
          <a:bodyPr wrap="square" rtlCol="0">
            <a:spAutoFit/>
          </a:bodyPr>
          <a:lstStyle/>
          <a:p>
            <a:r>
              <a:rPr lang="en-US" sz="2800" dirty="0">
                <a:solidFill>
                  <a:schemeClr val="accent1">
                    <a:lumMod val="75000"/>
                  </a:schemeClr>
                </a:solidFill>
                <a:latin typeface="Lato" panose="020F0502020204030203" pitchFamily="34" charset="0"/>
              </a:rPr>
              <a:t>Glossary</a:t>
            </a:r>
          </a:p>
        </p:txBody>
      </p:sp>
      <p:pic>
        <p:nvPicPr>
          <p:cNvPr id="4" name="Picture 3" descr="Icon&#10;&#10;Description automatically generated">
            <a:extLst>
              <a:ext uri="{FF2B5EF4-FFF2-40B4-BE49-F238E27FC236}">
                <a16:creationId xmlns:a16="http://schemas.microsoft.com/office/drawing/2014/main" id="{4D1967ED-7EBD-713C-5541-1797ED4BD22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216" y="76222"/>
            <a:ext cx="872034" cy="523220"/>
          </a:xfrm>
          <a:prstGeom prst="rect">
            <a:avLst/>
          </a:prstGeom>
          <a:ln>
            <a:noFill/>
          </a:ln>
        </p:spPr>
      </p:pic>
    </p:spTree>
    <p:extLst>
      <p:ext uri="{BB962C8B-B14F-4D97-AF65-F5344CB8AC3E}">
        <p14:creationId xmlns:p14="http://schemas.microsoft.com/office/powerpoint/2010/main" val="1788756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5192109" cy="4667250"/>
          </a:xfrm>
        </p:spPr>
        <p:txBody>
          <a:bodyPr>
            <a:normAutofit/>
          </a:bodyPr>
          <a:lstStyle/>
          <a:p>
            <a:pPr marL="0" indent="0">
              <a:buNone/>
            </a:pPr>
            <a:r>
              <a:rPr lang="en-US" sz="1800" b="0" i="0" u="none" strike="noStrike" dirty="0">
                <a:solidFill>
                  <a:srgbClr val="1C4587"/>
                </a:solidFill>
                <a:effectLst/>
                <a:latin typeface="Arial" panose="020B0604020202020204" pitchFamily="34" charset="0"/>
              </a:rPr>
              <a:t>3.1.3 What Can You Do To Improve Customer Service?</a:t>
            </a:r>
          </a:p>
          <a:p>
            <a:pPr marL="0" indent="0">
              <a:buNone/>
            </a:pPr>
            <a:r>
              <a:rPr lang="en-US" sz="1800" b="0" i="0" u="none" strike="noStrike" dirty="0">
                <a:solidFill>
                  <a:srgbClr val="000000"/>
                </a:solidFill>
                <a:effectLst/>
                <a:latin typeface="Arial" panose="020B0604020202020204" pitchFamily="34" charset="0"/>
              </a:rPr>
              <a:t>What can you do to improve customer service?</a:t>
            </a:r>
          </a:p>
          <a:p>
            <a:r>
              <a:rPr lang="en-US" sz="1800" b="0" i="0" u="none" strike="noStrike" dirty="0">
                <a:solidFill>
                  <a:srgbClr val="000000"/>
                </a:solidFill>
                <a:effectLst/>
                <a:latin typeface="Arial" panose="020B0604020202020204" pitchFamily="34" charset="0"/>
              </a:rPr>
              <a:t>Understand your customers' wants and needs.</a:t>
            </a:r>
          </a:p>
          <a:p>
            <a:r>
              <a:rPr lang="en-US" sz="1800" b="0" i="0" u="none" strike="noStrike" dirty="0">
                <a:solidFill>
                  <a:srgbClr val="000000"/>
                </a:solidFill>
                <a:effectLst/>
                <a:latin typeface="Arial" panose="020B0604020202020204" pitchFamily="34" charset="0"/>
              </a:rPr>
              <a:t>Build trust.</a:t>
            </a:r>
          </a:p>
          <a:p>
            <a:r>
              <a:rPr lang="en-US" sz="1800" b="0" i="0" u="none" strike="noStrike" dirty="0">
                <a:solidFill>
                  <a:srgbClr val="000000"/>
                </a:solidFill>
                <a:effectLst/>
                <a:latin typeface="Arial" panose="020B0604020202020204" pitchFamily="34" charset="0"/>
              </a:rPr>
              <a:t>Be consistent.</a:t>
            </a:r>
          </a:p>
          <a:p>
            <a:r>
              <a:rPr lang="en-US" sz="1800" b="0" i="0" u="none" strike="noStrike" dirty="0">
                <a:solidFill>
                  <a:srgbClr val="000000"/>
                </a:solidFill>
                <a:effectLst/>
                <a:latin typeface="Arial" panose="020B0604020202020204" pitchFamily="34" charset="0"/>
              </a:rPr>
              <a:t>Check in with customers and ask for feedback.</a:t>
            </a:r>
          </a:p>
          <a:p>
            <a:r>
              <a:rPr lang="en-US" sz="1800" b="0" i="0" u="none" strike="noStrike" dirty="0">
                <a:solidFill>
                  <a:srgbClr val="000000"/>
                </a:solidFill>
                <a:effectLst/>
                <a:latin typeface="Arial" panose="020B0604020202020204" pitchFamily="34" charset="0"/>
              </a:rPr>
              <a:t>Be adaptable to your customers’ needs.</a:t>
            </a: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2492990"/>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Visual: (Representative happily greeting and working with customer(s) to resolve their issue(s).</a:t>
            </a:r>
          </a:p>
          <a:p>
            <a:endParaRPr lang="en-US" sz="1200" b="0" i="1" u="none" strike="noStrike" dirty="0">
              <a:solidFill>
                <a:srgbClr val="FF0000"/>
              </a:solidFill>
              <a:effectLst/>
              <a:latin typeface="Arial" panose="020B0604020202020204" pitchFamily="34" charset="0"/>
            </a:endParaRPr>
          </a:p>
          <a:p>
            <a:endParaRPr lang="en-US" sz="1200" b="0" i="1" u="none" strike="noStrike" dirty="0">
              <a:solidFill>
                <a:srgbClr val="FF0000"/>
              </a:solidFill>
              <a:effectLst/>
              <a:latin typeface="Arial" panose="020B0604020202020204" pitchFamily="34" charset="0"/>
            </a:endParaRPr>
          </a:p>
          <a:p>
            <a:r>
              <a:rPr lang="en-US" sz="1200" b="0" i="1" u="none" strike="noStrike" dirty="0">
                <a:solidFill>
                  <a:srgbClr val="FF0000"/>
                </a:solidFill>
                <a:effectLst/>
                <a:latin typeface="Arial" panose="020B0604020202020204" pitchFamily="34" charset="0"/>
              </a:rPr>
              <a:t>Shutterstock 21818953 (44 seconds. Placeholder for now, waiting to review w/Chuck)</a:t>
            </a:r>
          </a:p>
          <a:p>
            <a:endParaRPr lang="en-US" sz="1200" i="1" dirty="0">
              <a:solidFill>
                <a:srgbClr val="FF0000"/>
              </a:solidFill>
              <a:latin typeface="Arial" panose="020B0604020202020204" pitchFamily="34" charset="0"/>
            </a:endParaRPr>
          </a:p>
          <a:p>
            <a:r>
              <a:rPr lang="en-US" sz="1200" b="0" i="1" u="none" strike="noStrike" dirty="0">
                <a:solidFill>
                  <a:srgbClr val="FF0000"/>
                </a:solidFill>
                <a:effectLst/>
                <a:latin typeface="Arial" panose="020B0604020202020204" pitchFamily="34" charset="0"/>
              </a:rPr>
              <a:t>Shutterstock 21818881 (29 seconds. Placeholder for now, waiting to review w/Chuck)</a:t>
            </a:r>
            <a:endParaRPr lang="en-CA" sz="1200" i="1" dirty="0">
              <a:solidFill>
                <a:srgbClr val="FF0000"/>
              </a:solidFill>
              <a:latin typeface="Arial" panose="020B0604020202020204" pitchFamily="34" charset="0"/>
            </a:endParaRPr>
          </a:p>
        </p:txBody>
      </p:sp>
      <p:pic>
        <p:nvPicPr>
          <p:cNvPr id="12290" name="Picture 2">
            <a:extLst>
              <a:ext uri="{FF2B5EF4-FFF2-40B4-BE49-F238E27FC236}">
                <a16:creationId xmlns:a16="http://schemas.microsoft.com/office/drawing/2014/main" id="{F229C249-34D4-36AB-D141-705D677B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837" y="2005342"/>
            <a:ext cx="322897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768C85C3-C4E1-9E31-F197-2B21FB1D4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386" y="4190179"/>
            <a:ext cx="2895600"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420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373088626"/>
              </p:ext>
            </p:extLst>
          </p:nvPr>
        </p:nvGraphicFramePr>
        <p:xfrm>
          <a:off x="0" y="-12700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5192109" cy="4667250"/>
          </a:xfrm>
        </p:spPr>
        <p:txBody>
          <a:bodyPr>
            <a:normAutofit/>
          </a:bodyPr>
          <a:lstStyle/>
          <a:p>
            <a:pPr marL="0" indent="0">
              <a:buNone/>
            </a:pPr>
            <a:r>
              <a:rPr lang="en-CA" sz="1800" b="0" i="0" u="none" strike="noStrike" dirty="0">
                <a:solidFill>
                  <a:srgbClr val="1C4587"/>
                </a:solidFill>
                <a:effectLst/>
                <a:latin typeface="Arial" panose="020B0604020202020204" pitchFamily="34" charset="0"/>
              </a:rPr>
              <a:t>3.1.3 Building Loyalty</a:t>
            </a:r>
          </a:p>
          <a:p>
            <a:pPr marL="0" indent="0">
              <a:buNone/>
            </a:pPr>
            <a:r>
              <a:rPr lang="en-US" sz="1800" b="0" i="0" u="none" strike="noStrike" dirty="0">
                <a:solidFill>
                  <a:srgbClr val="000000"/>
                </a:solidFill>
                <a:effectLst/>
                <a:latin typeface="Arial" panose="020B0604020202020204" pitchFamily="34" charset="0"/>
              </a:rPr>
              <a:t>Building Loyalty:</a:t>
            </a:r>
          </a:p>
          <a:p>
            <a:r>
              <a:rPr lang="en-US" sz="1800" b="0" i="0" u="none" strike="noStrike" dirty="0">
                <a:solidFill>
                  <a:srgbClr val="000000"/>
                </a:solidFill>
                <a:effectLst/>
                <a:latin typeface="Arial" panose="020B0604020202020204" pitchFamily="34" charset="0"/>
              </a:rPr>
              <a:t>Active listening</a:t>
            </a:r>
          </a:p>
          <a:p>
            <a:r>
              <a:rPr lang="en-US" sz="1800" b="0" i="0" u="none" strike="noStrike" dirty="0">
                <a:solidFill>
                  <a:srgbClr val="000000"/>
                </a:solidFill>
                <a:effectLst/>
                <a:latin typeface="Arial" panose="020B0604020202020204" pitchFamily="34" charset="0"/>
              </a:rPr>
              <a:t>Know your customers’ communication style and respond accordingly</a:t>
            </a:r>
          </a:p>
          <a:p>
            <a:r>
              <a:rPr lang="en-US" sz="1800" b="0" i="0" u="none" strike="noStrike" dirty="0">
                <a:solidFill>
                  <a:srgbClr val="000000"/>
                </a:solidFill>
                <a:effectLst/>
                <a:latin typeface="Arial" panose="020B0604020202020204" pitchFamily="34" charset="0"/>
              </a:rPr>
              <a:t>Be mindful of body language and tone of voice</a:t>
            </a:r>
          </a:p>
          <a:p>
            <a:r>
              <a:rPr lang="en-US" sz="1800" b="0" i="0" u="none" strike="noStrike" dirty="0">
                <a:solidFill>
                  <a:srgbClr val="000000"/>
                </a:solidFill>
                <a:effectLst/>
                <a:latin typeface="Arial" panose="020B0604020202020204" pitchFamily="34" charset="0"/>
              </a:rPr>
              <a:t>Create a consistent customer service process</a:t>
            </a:r>
          </a:p>
          <a:p>
            <a:pPr marL="0" indent="0">
              <a:buNone/>
            </a:pPr>
            <a:endParaRPr lang="en-US" sz="1800" b="0" i="0" u="none" strike="noStrike" dirty="0">
              <a:solidFill>
                <a:srgbClr val="000000"/>
              </a:solidFill>
              <a:effectLst/>
              <a:latin typeface="Arial" panose="020B0604020202020204" pitchFamily="34" charset="0"/>
            </a:endParaRP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4524315"/>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Visual: (Team of five happy young professionals standing in row and holding hands. Business community, teamwork, unity and support concepts.) </a:t>
            </a:r>
          </a:p>
          <a:p>
            <a:endParaRPr lang="en-US" sz="1200" b="0" i="1" u="none" strike="noStrike" dirty="0">
              <a:solidFill>
                <a:srgbClr val="FF0000"/>
              </a:solidFill>
              <a:effectLst/>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Suggestions: Shutterstock 1366009967 (Placeholder for now, waiting to review w/Chuck)</a:t>
            </a:r>
          </a:p>
          <a:p>
            <a:endParaRPr lang="en-US" sz="1200" i="1" dirty="0">
              <a:solidFill>
                <a:srgbClr val="FF0000"/>
              </a:solidFill>
              <a:latin typeface="Arial" panose="020B0604020202020204" pitchFamily="34" charset="0"/>
            </a:endParaRPr>
          </a:p>
          <a:p>
            <a:r>
              <a:rPr lang="en-US" sz="1200" b="0" i="1" u="none" strike="noStrike" dirty="0">
                <a:solidFill>
                  <a:srgbClr val="FF0000"/>
                </a:solidFill>
                <a:effectLst/>
                <a:latin typeface="Arial" panose="020B0604020202020204" pitchFamily="34" charset="0"/>
              </a:rPr>
              <a:t>Shutterstock 748719859 (Placeholder for now, waiting to review w/Chuck)</a:t>
            </a:r>
          </a:p>
          <a:p>
            <a:endParaRPr lang="en-US" sz="1200" i="1" dirty="0">
              <a:solidFill>
                <a:srgbClr val="FF0000"/>
              </a:solidFill>
              <a:latin typeface="Arial" panose="020B0604020202020204" pitchFamily="34" charset="0"/>
            </a:endParaRPr>
          </a:p>
          <a:p>
            <a:r>
              <a:rPr lang="en-US" sz="1200" b="0" i="1" u="none" strike="noStrike" dirty="0">
                <a:solidFill>
                  <a:srgbClr val="FF0000"/>
                </a:solidFill>
                <a:effectLst/>
                <a:latin typeface="Arial" panose="020B0604020202020204" pitchFamily="34" charset="0"/>
              </a:rPr>
              <a:t>Shutterstock 1627604650(Placeholder for now, waiting to review w/Chuck)</a:t>
            </a:r>
          </a:p>
          <a:p>
            <a:endParaRPr lang="en-US" sz="1200" i="1" dirty="0">
              <a:solidFill>
                <a:srgbClr val="FF0000"/>
              </a:solidFill>
              <a:latin typeface="Arial" panose="020B0604020202020204" pitchFamily="34" charset="0"/>
            </a:endParaRPr>
          </a:p>
          <a:p>
            <a:r>
              <a:rPr lang="en-US" sz="1200" b="0" i="1" u="none" strike="noStrike" dirty="0">
                <a:solidFill>
                  <a:srgbClr val="FF0000"/>
                </a:solidFill>
                <a:effectLst/>
                <a:latin typeface="Arial" panose="020B0604020202020204" pitchFamily="34" charset="0"/>
              </a:rPr>
              <a:t>Shutterstock 1689338029 (Placeholder for now, waiting to review w/Chuck)</a:t>
            </a:r>
            <a:endParaRPr lang="en-CA" sz="1200" i="1" dirty="0">
              <a:solidFill>
                <a:srgbClr val="FF0000"/>
              </a:solidFill>
              <a:latin typeface="Arial" panose="020B0604020202020204" pitchFamily="34" charset="0"/>
            </a:endParaRPr>
          </a:p>
        </p:txBody>
      </p:sp>
      <p:pic>
        <p:nvPicPr>
          <p:cNvPr id="14338" name="Picture 2">
            <a:extLst>
              <a:ext uri="{FF2B5EF4-FFF2-40B4-BE49-F238E27FC236}">
                <a16:creationId xmlns:a16="http://schemas.microsoft.com/office/drawing/2014/main" id="{21714E07-BDF4-744A-7E1C-D2D5158DF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972" y="995034"/>
            <a:ext cx="3019425"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0D965B02-CD19-A077-E5FC-54F65D4A9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846" y="3214359"/>
            <a:ext cx="262890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FC90C127-7BDD-C685-E336-C5492F739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73" y="4351201"/>
            <a:ext cx="276225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D249C289-AEDA-674B-B926-982212B33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1887" y="4351201"/>
            <a:ext cx="252412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885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5192109" cy="4667250"/>
          </a:xfrm>
        </p:spPr>
        <p:txBody>
          <a:bodyPr>
            <a:normAutofit/>
          </a:bodyPr>
          <a:lstStyle/>
          <a:p>
            <a:pPr marL="0" indent="0">
              <a:buNone/>
            </a:pPr>
            <a:r>
              <a:rPr lang="en-CA" sz="1800" b="0" i="0" u="none" strike="noStrike" dirty="0">
                <a:solidFill>
                  <a:srgbClr val="1C4587"/>
                </a:solidFill>
                <a:effectLst/>
                <a:latin typeface="Arial" panose="020B0604020202020204" pitchFamily="34" charset="0"/>
              </a:rPr>
              <a:t>3.1.3 Elements of Service</a:t>
            </a:r>
          </a:p>
          <a:p>
            <a:pPr marL="0" indent="0">
              <a:buNone/>
            </a:pPr>
            <a:r>
              <a:rPr lang="en-US" sz="1800" b="0" i="0" u="none" strike="noStrike" dirty="0">
                <a:solidFill>
                  <a:srgbClr val="000000"/>
                </a:solidFill>
                <a:effectLst/>
                <a:latin typeface="Arial" panose="020B0604020202020204" pitchFamily="34" charset="0"/>
              </a:rPr>
              <a:t>Tenant Contract</a:t>
            </a:r>
          </a:p>
          <a:p>
            <a:r>
              <a:rPr lang="en-US" sz="1800" b="0" i="0" u="none" strike="noStrike" dirty="0">
                <a:solidFill>
                  <a:srgbClr val="000000"/>
                </a:solidFill>
                <a:effectLst/>
                <a:latin typeface="Arial" panose="020B0604020202020204" pitchFamily="34" charset="0"/>
              </a:rPr>
              <a:t>This is where you will find expectations and policies surrounding pricing and services</a:t>
            </a:r>
          </a:p>
          <a:p>
            <a:pPr marL="0" indent="0">
              <a:buNone/>
            </a:pPr>
            <a:r>
              <a:rPr lang="en-US" sz="1800" b="0" i="0" u="none" strike="noStrike" dirty="0">
                <a:solidFill>
                  <a:srgbClr val="000000"/>
                </a:solidFill>
                <a:effectLst/>
                <a:latin typeface="Arial" panose="020B0604020202020204" pitchFamily="34" charset="0"/>
              </a:rPr>
              <a:t>Going above and beyond:</a:t>
            </a:r>
          </a:p>
          <a:p>
            <a:r>
              <a:rPr lang="en-US" sz="1800" b="0" i="0" u="none" strike="noStrike" dirty="0">
                <a:solidFill>
                  <a:srgbClr val="000000"/>
                </a:solidFill>
                <a:effectLst/>
                <a:latin typeface="Arial" panose="020B0604020202020204" pitchFamily="34" charset="0"/>
              </a:rPr>
              <a:t>Ask questions and dig deeper</a:t>
            </a:r>
          </a:p>
          <a:p>
            <a:r>
              <a:rPr lang="en-US" sz="1800" b="0" i="0" u="none" strike="noStrike" dirty="0">
                <a:solidFill>
                  <a:srgbClr val="000000"/>
                </a:solidFill>
                <a:effectLst/>
                <a:latin typeface="Arial" panose="020B0604020202020204" pitchFamily="34" charset="0"/>
              </a:rPr>
              <a:t>Think about the future and have a plan for moving forward.</a:t>
            </a:r>
          </a:p>
          <a:p>
            <a:r>
              <a:rPr lang="en-US" sz="1800" b="0" i="0" u="none" strike="noStrike" dirty="0">
                <a:solidFill>
                  <a:srgbClr val="000000"/>
                </a:solidFill>
                <a:effectLst/>
                <a:latin typeface="Arial" panose="020B0604020202020204" pitchFamily="34" charset="0"/>
              </a:rPr>
              <a:t>Be proactive in your approach.</a:t>
            </a:r>
          </a:p>
          <a:p>
            <a:pPr marL="0" indent="0">
              <a:buNone/>
            </a:pPr>
            <a:endParaRPr lang="en-US" sz="1800" b="0" i="0" u="none" strike="noStrike" dirty="0">
              <a:solidFill>
                <a:srgbClr val="000000"/>
              </a:solidFill>
              <a:effectLst/>
              <a:latin typeface="Arial" panose="020B0604020202020204" pitchFamily="34" charset="0"/>
            </a:endParaRP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1938992"/>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Visual: (Team of young professionals working on process documents or addressing issues.)</a:t>
            </a:r>
          </a:p>
          <a:p>
            <a:endParaRPr lang="en-US" sz="1200" b="0" i="1" u="none" strike="noStrike" dirty="0">
              <a:solidFill>
                <a:srgbClr val="FF0000"/>
              </a:solidFill>
              <a:effectLst/>
              <a:latin typeface="Arial" panose="020B0604020202020204" pitchFamily="34" charset="0"/>
            </a:endParaRPr>
          </a:p>
          <a:p>
            <a:endParaRPr lang="en-US" sz="1200" b="0" i="1" u="none" strike="noStrike" dirty="0">
              <a:solidFill>
                <a:srgbClr val="FF0000"/>
              </a:solidFill>
              <a:effectLst/>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Suggestions: Shutterstock 1046595526 (29 Seconds. Placeholder for now, waiting to review w/Chuck)</a:t>
            </a:r>
          </a:p>
        </p:txBody>
      </p:sp>
      <p:pic>
        <p:nvPicPr>
          <p:cNvPr id="15362" name="Picture 2">
            <a:extLst>
              <a:ext uri="{FF2B5EF4-FFF2-40B4-BE49-F238E27FC236}">
                <a16:creationId xmlns:a16="http://schemas.microsoft.com/office/drawing/2014/main" id="{F95DADAC-7FC8-CD1E-8347-4B949C990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852" y="1662934"/>
            <a:ext cx="320992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150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1383404883"/>
              </p:ext>
            </p:extLst>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5192109" cy="4667250"/>
          </a:xfrm>
        </p:spPr>
        <p:txBody>
          <a:bodyPr>
            <a:normAutofit/>
          </a:bodyPr>
          <a:lstStyle/>
          <a:p>
            <a:pPr marL="0" indent="0">
              <a:buNone/>
            </a:pPr>
            <a:r>
              <a:rPr lang="en-CA" sz="1800" b="0" i="0" u="none" strike="noStrike" dirty="0">
                <a:solidFill>
                  <a:srgbClr val="1C4587"/>
                </a:solidFill>
                <a:effectLst/>
                <a:latin typeface="Arial" panose="020B0604020202020204" pitchFamily="34" charset="0"/>
              </a:rPr>
              <a:t>3.1.3 Elements of Service</a:t>
            </a:r>
          </a:p>
          <a:p>
            <a:r>
              <a:rPr lang="en-US" sz="1800" b="0" i="0" u="none" strike="noStrike" dirty="0">
                <a:solidFill>
                  <a:srgbClr val="000000"/>
                </a:solidFill>
                <a:effectLst/>
                <a:latin typeface="Arial" panose="020B0604020202020204" pitchFamily="34" charset="0"/>
              </a:rPr>
              <a:t>Have quality systems or processes in place to help manage schedules.</a:t>
            </a:r>
          </a:p>
          <a:p>
            <a:r>
              <a:rPr lang="en-US" sz="1800" b="0" i="0" u="none" strike="noStrike" dirty="0">
                <a:solidFill>
                  <a:srgbClr val="000000"/>
                </a:solidFill>
                <a:effectLst/>
                <a:latin typeface="Arial" panose="020B0604020202020204" pitchFamily="34" charset="0"/>
              </a:rPr>
              <a:t>“Under promise &amp; Over Deliver”</a:t>
            </a:r>
          </a:p>
          <a:p>
            <a:r>
              <a:rPr lang="en-US" sz="1800" b="0" i="0" u="none" strike="noStrike" dirty="0">
                <a:solidFill>
                  <a:srgbClr val="000000"/>
                </a:solidFill>
                <a:effectLst/>
                <a:latin typeface="Arial" panose="020B0604020202020204" pitchFamily="34" charset="0"/>
              </a:rPr>
              <a:t>Transparent communication - focus on what you can do as opposed to what you can’t do.</a:t>
            </a:r>
          </a:p>
          <a:p>
            <a:r>
              <a:rPr lang="en-US" sz="1800" b="0" i="0" u="none" strike="noStrike" dirty="0">
                <a:solidFill>
                  <a:srgbClr val="000000"/>
                </a:solidFill>
                <a:effectLst/>
                <a:latin typeface="Arial" panose="020B0604020202020204" pitchFamily="34" charset="0"/>
              </a:rPr>
              <a:t>Making the assumption that a customer is happy because they haven’t made a complaint is dangerous.</a:t>
            </a:r>
          </a:p>
          <a:p>
            <a:pPr marL="0" indent="0">
              <a:buNone/>
            </a:pPr>
            <a:endParaRPr lang="en-US" sz="1800" b="0" i="0" u="none" strike="noStrike" dirty="0">
              <a:solidFill>
                <a:srgbClr val="000000"/>
              </a:solidFill>
              <a:effectLst/>
              <a:latin typeface="Arial" panose="020B0604020202020204" pitchFamily="34" charset="0"/>
            </a:endParaRP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2492990"/>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Visual: (Support customer service business technology concept on virtual screen.)</a:t>
            </a:r>
          </a:p>
          <a:p>
            <a:endParaRPr lang="en-US" sz="1200" b="0" i="1" u="none" strike="noStrike" dirty="0">
              <a:solidFill>
                <a:srgbClr val="FF0000"/>
              </a:solidFill>
              <a:effectLst/>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Suggestions: Shutterstock 1040430605 (8 Seconds. Placeholder for now, waiting to review w/Chuck)</a:t>
            </a:r>
          </a:p>
          <a:p>
            <a:endParaRPr lang="en-US" sz="1200" i="1" dirty="0">
              <a:solidFill>
                <a:srgbClr val="FF0000"/>
              </a:solidFill>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Suggestions: Shutterstock 1091049155 (8 Seconds. Placeholder for now, waiting to review w/Chuck)</a:t>
            </a:r>
          </a:p>
        </p:txBody>
      </p:sp>
      <p:pic>
        <p:nvPicPr>
          <p:cNvPr id="16386" name="Picture 2">
            <a:extLst>
              <a:ext uri="{FF2B5EF4-FFF2-40B4-BE49-F238E27FC236}">
                <a16:creationId xmlns:a16="http://schemas.microsoft.com/office/drawing/2014/main" id="{D49D4D44-47AB-5ACC-FD43-CC1AC2EB2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679" y="1190446"/>
            <a:ext cx="314325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3D9D9523-B9EE-B441-00FE-C280EA0E0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679" y="3492500"/>
            <a:ext cx="29718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326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2094118670"/>
              </p:ext>
            </p:extLst>
          </p:nvPr>
        </p:nvGraphicFramePr>
        <p:xfrm>
          <a:off x="0" y="0"/>
          <a:ext cx="12192000" cy="691463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1463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5192109" cy="4667250"/>
          </a:xfrm>
        </p:spPr>
        <p:txBody>
          <a:bodyPr>
            <a:normAutofit fontScale="85000" lnSpcReduction="10000"/>
          </a:bodyPr>
          <a:lstStyle/>
          <a:p>
            <a:pPr marL="0" indent="0">
              <a:buNone/>
            </a:pPr>
            <a:r>
              <a:rPr lang="en-US" sz="1800" b="0" i="0" u="none" strike="noStrike" dirty="0">
                <a:solidFill>
                  <a:srgbClr val="1C4587"/>
                </a:solidFill>
                <a:effectLst/>
                <a:latin typeface="Arial" panose="020B0604020202020204" pitchFamily="34" charset="0"/>
              </a:rPr>
              <a:t>3.1.3 Quick Facts About Customer Service</a:t>
            </a:r>
          </a:p>
          <a:p>
            <a:pPr marL="0" indent="0">
              <a:buNone/>
            </a:pPr>
            <a:r>
              <a:rPr lang="en-US" sz="1800" b="0" i="0" u="none" strike="noStrike" dirty="0">
                <a:solidFill>
                  <a:srgbClr val="000000"/>
                </a:solidFill>
                <a:effectLst/>
                <a:latin typeface="Arial" panose="020B0604020202020204" pitchFamily="34" charset="0"/>
              </a:rPr>
              <a:t>Good customer service goes a long way, just as poor customer service can significantly hurt your business.</a:t>
            </a:r>
          </a:p>
          <a:p>
            <a:pPr marL="0" indent="0">
              <a:buNone/>
            </a:pPr>
            <a:r>
              <a:rPr lang="en-US" sz="1800" b="0" i="1" u="none" strike="noStrike" dirty="0">
                <a:solidFill>
                  <a:srgbClr val="38761D"/>
                </a:solidFill>
                <a:effectLst/>
                <a:latin typeface="Arial" panose="020B0604020202020204" pitchFamily="34" charset="0"/>
              </a:rPr>
              <a:t>Customers are 64% more likely to try a company’s new offering if they think the company has very good customer service.</a:t>
            </a:r>
            <a:r>
              <a:rPr lang="en-US" sz="1800" b="0" i="0" u="none" strike="noStrike" dirty="0">
                <a:solidFill>
                  <a:srgbClr val="000000"/>
                </a:solidFill>
                <a:effectLst/>
                <a:latin typeface="Arial" panose="020B0604020202020204" pitchFamily="34" charset="0"/>
              </a:rPr>
              <a:t> (Qualtrics XM Institute, ROI of Customer.)</a:t>
            </a:r>
          </a:p>
          <a:p>
            <a:pPr marL="0" indent="0">
              <a:buNone/>
            </a:pPr>
            <a:r>
              <a:rPr lang="en-US" sz="1800" b="0" i="1" u="none" strike="noStrike" dirty="0">
                <a:solidFill>
                  <a:srgbClr val="38761D"/>
                </a:solidFill>
                <a:effectLst/>
                <a:latin typeface="Arial" panose="020B0604020202020204" pitchFamily="34" charset="0"/>
              </a:rPr>
              <a:t>Customers who rate a company as delivering “good” customer experience are 34% more likely to purchase more, and 37% more likely to recommend.</a:t>
            </a:r>
            <a:r>
              <a:rPr lang="en-US" sz="1800" b="0" i="0" u="none" strike="noStrike" dirty="0">
                <a:solidFill>
                  <a:srgbClr val="000000"/>
                </a:solidFill>
                <a:effectLst/>
                <a:latin typeface="Arial" panose="020B0604020202020204" pitchFamily="34" charset="0"/>
              </a:rPr>
              <a:t> (Qualtrics XM Institute, ROI of Customer Experience)</a:t>
            </a:r>
          </a:p>
          <a:p>
            <a:pPr marL="0" indent="0">
              <a:buNone/>
            </a:pPr>
            <a:r>
              <a:rPr lang="en-US" sz="1800" b="0" i="1" u="none" strike="noStrike" dirty="0">
                <a:solidFill>
                  <a:srgbClr val="38761D"/>
                </a:solidFill>
                <a:effectLst/>
                <a:latin typeface="Arial" panose="020B0604020202020204" pitchFamily="34" charset="0"/>
              </a:rPr>
              <a:t>Only 40% will trust a company if it has poor customer experience (vs. 76% - good).</a:t>
            </a:r>
            <a:r>
              <a:rPr lang="en-US" sz="1800" b="0" i="0" u="none" strike="noStrike" dirty="0">
                <a:solidFill>
                  <a:srgbClr val="000000"/>
                </a:solidFill>
                <a:effectLst/>
                <a:latin typeface="Arial" panose="020B0604020202020204" pitchFamily="34" charset="0"/>
              </a:rPr>
              <a:t> </a:t>
            </a:r>
            <a:r>
              <a:rPr lang="en-CA" sz="1800" b="0" i="0" u="none" strike="noStrike" dirty="0">
                <a:solidFill>
                  <a:srgbClr val="000000"/>
                </a:solidFill>
                <a:effectLst/>
                <a:latin typeface="Arial" panose="020B0604020202020204" pitchFamily="34" charset="0"/>
              </a:rPr>
              <a:t>(Qualtrics XM Institute)</a:t>
            </a:r>
          </a:p>
          <a:p>
            <a:pPr marL="0" indent="0">
              <a:buNone/>
            </a:pPr>
            <a:r>
              <a:rPr lang="en-US" sz="1800" b="0" i="1" u="none" strike="noStrike" dirty="0">
                <a:solidFill>
                  <a:srgbClr val="38761D"/>
                </a:solidFill>
                <a:effectLst/>
                <a:latin typeface="Arial" panose="020B0604020202020204" pitchFamily="34" charset="0"/>
              </a:rPr>
              <a:t>Note: It takes 12 positive experiences to make up for 1 unresolved negative experience.</a:t>
            </a:r>
            <a:r>
              <a:rPr lang="en-US" sz="1800" b="0" i="0" u="none" strike="noStrike" dirty="0">
                <a:solidFill>
                  <a:srgbClr val="000000"/>
                </a:solidFill>
                <a:effectLst/>
                <a:latin typeface="Arial" panose="020B0604020202020204" pitchFamily="34" charset="0"/>
              </a:rPr>
              <a:t> (Ruby Newell-</a:t>
            </a:r>
            <a:r>
              <a:rPr lang="en-US" sz="1800" b="0" i="0" u="none" strike="noStrike" dirty="0" err="1">
                <a:solidFill>
                  <a:srgbClr val="000000"/>
                </a:solidFill>
                <a:effectLst/>
                <a:latin typeface="Arial" panose="020B0604020202020204" pitchFamily="34" charset="0"/>
              </a:rPr>
              <a:t>Legner’s</a:t>
            </a:r>
            <a:r>
              <a:rPr lang="en-US" sz="1800" b="0" i="0" u="none" strike="noStrike" dirty="0">
                <a:solidFill>
                  <a:srgbClr val="000000"/>
                </a:solidFill>
                <a:effectLst/>
                <a:latin typeface="Arial" panose="020B0604020202020204" pitchFamily="34" charset="0"/>
              </a:rPr>
              <a:t> “Understanding Customers”)</a:t>
            </a:r>
            <a:endParaRPr lang="en-US" sz="1800" dirty="0">
              <a:solidFill>
                <a:srgbClr val="000000"/>
              </a:solidFill>
              <a:latin typeface="Arial" panose="020B0604020202020204" pitchFamily="34" charset="0"/>
            </a:endParaRPr>
          </a:p>
          <a:p>
            <a:pPr marL="0" indent="0">
              <a:buNone/>
            </a:pPr>
            <a:endParaRPr lang="en-US" sz="1800" b="0" i="0" u="none" strike="noStrike" dirty="0">
              <a:solidFill>
                <a:srgbClr val="000000"/>
              </a:solidFill>
              <a:effectLst/>
              <a:latin typeface="Arial" panose="020B0604020202020204" pitchFamily="34" charset="0"/>
            </a:endParaRPr>
          </a:p>
          <a:p>
            <a:pPr marL="0" indent="0">
              <a:buNone/>
            </a:pPr>
            <a:endParaRPr lang="en-US" sz="1800" b="0" i="0" u="none" strike="noStrike" dirty="0">
              <a:solidFill>
                <a:srgbClr val="000000"/>
              </a:solidFill>
              <a:effectLst/>
              <a:latin typeface="Arial" panose="020B0604020202020204" pitchFamily="34" charset="0"/>
            </a:endParaRP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3046988"/>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Image suggestion: 64% that the individual can click to learn about the statistic.</a:t>
            </a:r>
          </a:p>
          <a:p>
            <a:endParaRPr lang="en-US" sz="1200" b="0" i="1" u="none" strike="noStrike" dirty="0">
              <a:solidFill>
                <a:srgbClr val="FF0000"/>
              </a:solidFill>
              <a:effectLst/>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 34% that the individual can click to learn about the statistic. </a:t>
            </a:r>
          </a:p>
          <a:p>
            <a:endParaRPr lang="en-US" sz="1200" i="1" dirty="0">
              <a:solidFill>
                <a:srgbClr val="FF0000"/>
              </a:solidFill>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 40% that the individual can click to learn about the statistic.</a:t>
            </a:r>
          </a:p>
          <a:p>
            <a:endParaRPr lang="en-US" sz="1200" i="1" dirty="0">
              <a:solidFill>
                <a:srgbClr val="FF0000"/>
              </a:solidFill>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 12:1 ratio that the individual can click to learn about the statistic.</a:t>
            </a:r>
            <a:endParaRPr lang="en-US" sz="1200" i="1" dirty="0">
              <a:solidFill>
                <a:srgbClr val="FF0000"/>
              </a:solidFill>
              <a:latin typeface="Arial" panose="020B0604020202020204" pitchFamily="34" charset="0"/>
            </a:endParaRPr>
          </a:p>
          <a:p>
            <a:endParaRPr lang="en-US" sz="1200" b="0" i="1" u="none" strike="noStrike"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417718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7357240" cy="4667250"/>
          </a:xfrm>
        </p:spPr>
        <p:txBody>
          <a:bodyPr>
            <a:normAutofit/>
          </a:bodyPr>
          <a:lstStyle/>
          <a:p>
            <a:pPr marL="0" indent="0">
              <a:buNone/>
            </a:pPr>
            <a:r>
              <a:rPr lang="en-US" sz="1800" b="0" i="0" u="none" strike="noStrike" dirty="0">
                <a:solidFill>
                  <a:srgbClr val="2F5496"/>
                </a:solidFill>
                <a:effectLst/>
                <a:latin typeface="Arial" panose="020B0604020202020204" pitchFamily="34" charset="0"/>
              </a:rPr>
              <a:t>Module 1 Quiz</a:t>
            </a:r>
          </a:p>
          <a:p>
            <a:pPr marL="0" indent="0">
              <a:buNone/>
            </a:pPr>
            <a:endParaRPr lang="en-US" sz="1400" dirty="0">
              <a:solidFill>
                <a:srgbClr val="000000"/>
              </a:solidFill>
              <a:latin typeface="Arial" panose="020B0604020202020204" pitchFamily="34" charset="0"/>
            </a:endParaRPr>
          </a:p>
          <a:p>
            <a:pPr rtl="0" fontAlgn="base">
              <a:spcBef>
                <a:spcPts val="0"/>
              </a:spcBef>
              <a:spcAft>
                <a:spcPts val="0"/>
              </a:spcAft>
              <a:buFont typeface="+mj-lt"/>
              <a:buAutoNum type="arabicPeriod"/>
            </a:pPr>
            <a:r>
              <a:rPr lang="en-US" sz="1000" b="0" i="0" u="none" strike="noStrike" dirty="0">
                <a:solidFill>
                  <a:srgbClr val="000000"/>
                </a:solidFill>
                <a:effectLst/>
                <a:latin typeface="Arial" panose="020B0604020202020204" pitchFamily="34" charset="0"/>
              </a:rPr>
              <a:t>Customer service is; (Select the most right answer)</a:t>
            </a:r>
          </a:p>
          <a:p>
            <a:pPr marL="742950" lvl="1" indent="-285750" rtl="0" fontAlgn="base">
              <a:spcBef>
                <a:spcPts val="0"/>
              </a:spcBef>
              <a:spcAft>
                <a:spcPts val="0"/>
              </a:spcAft>
              <a:buFont typeface="+mj-lt"/>
              <a:buAutoNum type="arabicPeriod"/>
            </a:pPr>
            <a:r>
              <a:rPr lang="en-US" sz="1000" b="0" i="0" u="none" strike="noStrike" dirty="0">
                <a:solidFill>
                  <a:srgbClr val="000000"/>
                </a:solidFill>
                <a:effectLst/>
                <a:latin typeface="Arial" panose="020B0604020202020204" pitchFamily="34" charset="0"/>
              </a:rPr>
              <a:t>When you hire a customer to become a server of your product</a:t>
            </a:r>
          </a:p>
          <a:p>
            <a:pPr marL="742950" lvl="1" indent="-285750" rtl="0" fontAlgn="base">
              <a:spcBef>
                <a:spcPts val="0"/>
              </a:spcBef>
              <a:spcAft>
                <a:spcPts val="0"/>
              </a:spcAft>
              <a:buFont typeface="+mj-lt"/>
              <a:buAutoNum type="arabicPeriod"/>
            </a:pPr>
            <a:r>
              <a:rPr lang="en-US" sz="1000" b="0" i="0" u="none" strike="noStrike" dirty="0">
                <a:solidFill>
                  <a:srgbClr val="38761D"/>
                </a:solidFill>
                <a:effectLst/>
                <a:latin typeface="Arial" panose="020B0604020202020204" pitchFamily="34" charset="0"/>
              </a:rPr>
              <a:t>The consistent and ongoing interactions and exchanges between customer and a business representative. </a:t>
            </a:r>
          </a:p>
          <a:p>
            <a:pPr marL="742950" lvl="1" indent="-285750" rtl="0" fontAlgn="base">
              <a:spcBef>
                <a:spcPts val="0"/>
              </a:spcBef>
              <a:spcAft>
                <a:spcPts val="0"/>
              </a:spcAft>
              <a:buFont typeface="+mj-lt"/>
              <a:buAutoNum type="arabicPeriod"/>
            </a:pPr>
            <a:r>
              <a:rPr lang="en-US" sz="1000" b="0" i="0" u="none" strike="noStrike" dirty="0">
                <a:solidFill>
                  <a:srgbClr val="000000"/>
                </a:solidFill>
                <a:effectLst/>
                <a:latin typeface="Arial" panose="020B0604020202020204" pitchFamily="34" charset="0"/>
              </a:rPr>
              <a:t>The single moment of customer and employee interaction</a:t>
            </a:r>
          </a:p>
          <a:p>
            <a:pPr marL="742950" lvl="1" indent="-285750" rtl="0" fontAlgn="base">
              <a:spcBef>
                <a:spcPts val="0"/>
              </a:spcBef>
              <a:spcAft>
                <a:spcPts val="0"/>
              </a:spcAft>
              <a:buFont typeface="+mj-lt"/>
              <a:buAutoNum type="arabicPeriod"/>
            </a:pPr>
            <a:r>
              <a:rPr lang="en-US" sz="1000" b="0" i="0" u="none" strike="noStrike" dirty="0">
                <a:solidFill>
                  <a:srgbClr val="000000"/>
                </a:solidFill>
                <a:effectLst/>
                <a:latin typeface="Arial" panose="020B0604020202020204" pitchFamily="34" charset="0"/>
              </a:rPr>
              <a:t>A place you go to complain about things</a:t>
            </a:r>
          </a:p>
          <a:p>
            <a:pPr marL="457200" lvl="1" indent="0" rtl="0" fontAlgn="base">
              <a:spcBef>
                <a:spcPts val="0"/>
              </a:spcBef>
              <a:spcAft>
                <a:spcPts val="0"/>
              </a:spcAft>
              <a:buNone/>
            </a:pPr>
            <a:endParaRPr lang="en-US" sz="1000" i="0" u="none" strike="noStrike" dirty="0">
              <a:solidFill>
                <a:srgbClr val="000000"/>
              </a:solidFill>
              <a:latin typeface="Arial" panose="020B0604020202020204" pitchFamily="34" charset="0"/>
            </a:endParaRPr>
          </a:p>
          <a:p>
            <a:pPr fontAlgn="base">
              <a:spcBef>
                <a:spcPts val="0"/>
              </a:spcBef>
              <a:buFont typeface="+mj-lt"/>
              <a:buAutoNum type="arabicPeriod"/>
            </a:pPr>
            <a:r>
              <a:rPr lang="en-US" sz="1000" dirty="0">
                <a:solidFill>
                  <a:srgbClr val="000000"/>
                </a:solidFill>
                <a:latin typeface="Arial" panose="020B0604020202020204" pitchFamily="34" charset="0"/>
              </a:rPr>
              <a:t>What is NOT one way that technology has changed customer service procedures?</a:t>
            </a:r>
          </a:p>
          <a:p>
            <a:pPr marL="742950" lvl="1" indent="-285750" rtl="0" fontAlgn="base">
              <a:spcBef>
                <a:spcPts val="0"/>
              </a:spcBef>
              <a:spcAft>
                <a:spcPts val="0"/>
              </a:spcAft>
              <a:buFont typeface="+mj-lt"/>
              <a:buAutoNum type="arabicPeriod"/>
            </a:pPr>
            <a:r>
              <a:rPr lang="en-US" sz="1000" b="0" i="0" u="none" strike="noStrike" dirty="0">
                <a:solidFill>
                  <a:srgbClr val="000000"/>
                </a:solidFill>
                <a:effectLst/>
                <a:latin typeface="Arial" panose="020B0604020202020204" pitchFamily="34" charset="0"/>
              </a:rPr>
              <a:t>Has allowed for 24 hour access</a:t>
            </a:r>
          </a:p>
          <a:p>
            <a:pPr marL="742950" lvl="1" indent="-285750" rtl="0" fontAlgn="base">
              <a:spcBef>
                <a:spcPts val="0"/>
              </a:spcBef>
              <a:spcAft>
                <a:spcPts val="0"/>
              </a:spcAft>
              <a:buFont typeface="+mj-lt"/>
              <a:buAutoNum type="arabicPeriod"/>
            </a:pPr>
            <a:r>
              <a:rPr lang="en-US" sz="1000" b="0" i="0" u="none" strike="noStrike" dirty="0">
                <a:solidFill>
                  <a:srgbClr val="38761D"/>
                </a:solidFill>
                <a:effectLst/>
                <a:latin typeface="Arial" panose="020B0604020202020204" pitchFamily="34" charset="0"/>
              </a:rPr>
              <a:t>Has removed the need to customer service </a:t>
            </a:r>
          </a:p>
          <a:p>
            <a:pPr marL="742950" lvl="1" indent="-285750" rtl="0" fontAlgn="base">
              <a:spcBef>
                <a:spcPts val="0"/>
              </a:spcBef>
              <a:spcAft>
                <a:spcPts val="0"/>
              </a:spcAft>
              <a:buFont typeface="+mj-lt"/>
              <a:buAutoNum type="arabicPeriod"/>
            </a:pPr>
            <a:r>
              <a:rPr lang="en-US" sz="1000" b="0" i="0" u="none" strike="noStrike" dirty="0">
                <a:solidFill>
                  <a:srgbClr val="000000"/>
                </a:solidFill>
                <a:effectLst/>
                <a:latin typeface="Arial" panose="020B0604020202020204" pitchFamily="34" charset="0"/>
              </a:rPr>
              <a:t>Has made providing good customer service easier and harder</a:t>
            </a:r>
          </a:p>
          <a:p>
            <a:pPr marL="742950" lvl="1" indent="-285750" rtl="0" fontAlgn="base">
              <a:spcBef>
                <a:spcPts val="0"/>
              </a:spcBef>
              <a:spcAft>
                <a:spcPts val="0"/>
              </a:spcAft>
              <a:buFont typeface="+mj-lt"/>
              <a:buAutoNum type="arabicPeriod"/>
            </a:pPr>
            <a:r>
              <a:rPr lang="en-US" sz="1000" b="0" i="0" u="none" strike="noStrike" dirty="0">
                <a:solidFill>
                  <a:srgbClr val="6AA84F"/>
                </a:solidFill>
                <a:effectLst/>
                <a:latin typeface="Arial" panose="020B0604020202020204" pitchFamily="34" charset="0"/>
              </a:rPr>
              <a:t>Has removed the need to face to face customer service</a:t>
            </a:r>
          </a:p>
          <a:p>
            <a:pPr rtl="0" fontAlgn="base">
              <a:spcBef>
                <a:spcPts val="0"/>
              </a:spcBef>
              <a:spcAft>
                <a:spcPts val="0"/>
              </a:spcAft>
              <a:buFont typeface="+mj-lt"/>
              <a:buAutoNum type="arabicPeriod" startAt="3"/>
            </a:pPr>
            <a:r>
              <a:rPr lang="en-US" sz="1000" b="0" i="0" u="none" strike="noStrike" dirty="0">
                <a:solidFill>
                  <a:srgbClr val="000000"/>
                </a:solidFill>
                <a:effectLst/>
                <a:latin typeface="Arial" panose="020B0604020202020204" pitchFamily="34" charset="0"/>
              </a:rPr>
              <a:t>Is the following statement true or false? Building customer loyalty is the ONLY reason to provide good customer service.</a:t>
            </a:r>
          </a:p>
          <a:p>
            <a:pPr marL="742950" lvl="1" indent="-285750" rtl="0" fontAlgn="base">
              <a:spcBef>
                <a:spcPts val="0"/>
              </a:spcBef>
              <a:spcAft>
                <a:spcPts val="0"/>
              </a:spcAft>
              <a:buFont typeface="+mj-lt"/>
              <a:buAutoNum type="arabicPeriod"/>
            </a:pPr>
            <a:r>
              <a:rPr lang="en-US" sz="1000" b="0" i="0" u="none" strike="noStrike" dirty="0">
                <a:solidFill>
                  <a:srgbClr val="38761D"/>
                </a:solidFill>
                <a:effectLst/>
                <a:latin typeface="Arial" panose="020B0604020202020204" pitchFamily="34" charset="0"/>
              </a:rPr>
              <a:t>False- It will also help you get good word of mouth, higher sales, high CLV, and a good reputation to bring in new customers</a:t>
            </a:r>
          </a:p>
          <a:p>
            <a:pPr marL="0" indent="0" rtl="0" fontAlgn="base">
              <a:spcBef>
                <a:spcPts val="0"/>
              </a:spcBef>
              <a:spcAft>
                <a:spcPts val="0"/>
              </a:spcAft>
              <a:buNone/>
            </a:pPr>
            <a:r>
              <a:rPr lang="en-US" sz="1000" b="0" i="0" u="none" strike="noStrike" dirty="0">
                <a:solidFill>
                  <a:srgbClr val="000000"/>
                </a:solidFill>
                <a:effectLst/>
                <a:latin typeface="Arial" panose="020B0604020202020204" pitchFamily="34" charset="0"/>
              </a:rPr>
              <a:t>4. What are some phrases to keep in mind when providing good customer service? Select all that apply.</a:t>
            </a:r>
          </a:p>
          <a:p>
            <a:pPr marL="742950" lvl="1" indent="-285750" rtl="0" fontAlgn="base">
              <a:spcBef>
                <a:spcPts val="0"/>
              </a:spcBef>
              <a:spcAft>
                <a:spcPts val="0"/>
              </a:spcAft>
              <a:buFont typeface="+mj-lt"/>
              <a:buAutoNum type="arabicPeriod"/>
            </a:pPr>
            <a:r>
              <a:rPr lang="en-US" sz="1000" b="0" i="0" u="none" strike="noStrike" dirty="0">
                <a:solidFill>
                  <a:srgbClr val="38761D"/>
                </a:solidFill>
                <a:effectLst/>
                <a:latin typeface="Arial" panose="020B0604020202020204" pitchFamily="34" charset="0"/>
              </a:rPr>
              <a:t>Under promise- over deliver</a:t>
            </a:r>
          </a:p>
          <a:p>
            <a:pPr marL="742950" lvl="1" indent="-285750" rtl="0" fontAlgn="base">
              <a:spcBef>
                <a:spcPts val="0"/>
              </a:spcBef>
              <a:spcAft>
                <a:spcPts val="0"/>
              </a:spcAft>
              <a:buFont typeface="+mj-lt"/>
              <a:buAutoNum type="arabicPeriod"/>
            </a:pPr>
            <a:r>
              <a:rPr lang="en-US" sz="1000" b="0" i="0" u="none" strike="noStrike" dirty="0">
                <a:solidFill>
                  <a:srgbClr val="000000"/>
                </a:solidFill>
                <a:effectLst/>
                <a:latin typeface="Arial" panose="020B0604020202020204" pitchFamily="34" charset="0"/>
              </a:rPr>
              <a:t>Over promise- under deliver</a:t>
            </a:r>
          </a:p>
          <a:p>
            <a:pPr marL="742950" lvl="1" indent="-285750" rtl="0" fontAlgn="base">
              <a:spcBef>
                <a:spcPts val="0"/>
              </a:spcBef>
              <a:spcAft>
                <a:spcPts val="0"/>
              </a:spcAft>
              <a:buFont typeface="+mj-lt"/>
              <a:buAutoNum type="arabicPeriod"/>
            </a:pPr>
            <a:r>
              <a:rPr lang="en-US" sz="1000" b="0" i="0" u="none" strike="noStrike" dirty="0">
                <a:solidFill>
                  <a:srgbClr val="000000"/>
                </a:solidFill>
                <a:effectLst/>
                <a:latin typeface="Arial" panose="020B0604020202020204" pitchFamily="34" charset="0"/>
              </a:rPr>
              <a:t>The customer is always wrong</a:t>
            </a:r>
          </a:p>
          <a:p>
            <a:pPr marL="742950" lvl="1" indent="-285750" rtl="0" fontAlgn="base">
              <a:spcBef>
                <a:spcPts val="0"/>
              </a:spcBef>
              <a:spcAft>
                <a:spcPts val="0"/>
              </a:spcAft>
              <a:buFont typeface="+mj-lt"/>
              <a:buAutoNum type="arabicPeriod"/>
            </a:pPr>
            <a:r>
              <a:rPr lang="en-US" sz="1000" b="0" i="0" u="none" strike="noStrike" dirty="0">
                <a:solidFill>
                  <a:srgbClr val="6AA84F"/>
                </a:solidFill>
                <a:effectLst/>
                <a:latin typeface="Arial" panose="020B0604020202020204" pitchFamily="34" charset="0"/>
              </a:rPr>
              <a:t>Keep clear and transparent communication with client</a:t>
            </a:r>
            <a:endParaRPr lang="en-US" sz="1000" b="0" i="0" u="none" strike="noStrike" dirty="0">
              <a:solidFill>
                <a:srgbClr val="000000"/>
              </a:solidFill>
              <a:effectLst/>
              <a:latin typeface="Arial" panose="020B0604020202020204" pitchFamily="34" charset="0"/>
            </a:endParaRP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Tree>
    <p:extLst>
      <p:ext uri="{BB962C8B-B14F-4D97-AF65-F5344CB8AC3E}">
        <p14:creationId xmlns:p14="http://schemas.microsoft.com/office/powerpoint/2010/main" val="3531950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nvGraphicFramePr>
        <p:xfrm>
          <a:off x="0" y="0"/>
          <a:ext cx="12192000" cy="6985000"/>
        </p:xfrm>
        <a:graphic>
          <a:graphicData uri="http://schemas.openxmlformats.org/drawingml/2006/table">
            <a:tbl>
              <a:tblPr firstRow="1" bandRow="1">
                <a:tableStyleId>{5C22544A-7EE6-4342-B048-85BDC9FD1C3A}</a:tableStyleId>
              </a:tblPr>
              <a:tblGrid>
                <a:gridCol w="9375228">
                  <a:extLst>
                    <a:ext uri="{9D8B030D-6E8A-4147-A177-3AD203B41FA5}">
                      <a16:colId xmlns:a16="http://schemas.microsoft.com/office/drawing/2014/main" val="1466593020"/>
                    </a:ext>
                  </a:extLst>
                </a:gridCol>
                <a:gridCol w="2816772">
                  <a:extLst>
                    <a:ext uri="{9D8B030D-6E8A-4147-A177-3AD203B41FA5}">
                      <a16:colId xmlns:a16="http://schemas.microsoft.com/office/drawing/2014/main" val="863475189"/>
                    </a:ext>
                  </a:extLst>
                </a:gridCol>
              </a:tblGrid>
              <a:tr h="6985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367863" y="1731169"/>
            <a:ext cx="5192109" cy="4667250"/>
          </a:xfrm>
        </p:spPr>
        <p:txBody>
          <a:bodyPr>
            <a:normAutofit lnSpcReduction="10000"/>
          </a:bodyPr>
          <a:lstStyle/>
          <a:p>
            <a:pPr marL="0" indent="0">
              <a:buNone/>
            </a:pPr>
            <a:r>
              <a:rPr lang="en-US" sz="1800" b="0" i="0" u="none" strike="noStrike" dirty="0">
                <a:solidFill>
                  <a:srgbClr val="1C4587"/>
                </a:solidFill>
                <a:effectLst/>
                <a:latin typeface="Arial" panose="020B0604020202020204" pitchFamily="34" charset="0"/>
              </a:rPr>
              <a:t>Summary and Acknowledgement</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You now understand what customer service is and why it is so important in different business scenarios.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would like to thank the following subject matter experts for their contribution and support of this module and important industry initiative.</a:t>
            </a:r>
          </a:p>
          <a:p>
            <a:r>
              <a:rPr lang="en-US" sz="1200" b="0" dirty="0">
                <a:effectLst/>
              </a:rPr>
              <a:t>Lead Module Subject Matter Expert </a:t>
            </a:r>
          </a:p>
          <a:p>
            <a:endParaRPr lang="en-US" sz="1200" b="0" dirty="0">
              <a:effectLst/>
            </a:endParaRPr>
          </a:p>
          <a:p>
            <a:endParaRPr lang="en-US" sz="1200" b="0" dirty="0">
              <a:effectLst/>
            </a:endParaRPr>
          </a:p>
          <a:p>
            <a:endParaRPr lang="en-US" sz="1200" b="0" dirty="0">
              <a:effectLst/>
            </a:endParaRPr>
          </a:p>
          <a:p>
            <a:r>
              <a:rPr lang="en-US" sz="1200" b="0" dirty="0">
                <a:effectLst/>
              </a:rPr>
              <a:t>Supporting Module Subject Matter Experts</a:t>
            </a:r>
          </a:p>
          <a:p>
            <a:pPr marL="0" indent="0">
              <a:buNone/>
            </a:pPr>
            <a:br>
              <a:rPr lang="en-US" sz="1200" b="0" dirty="0">
                <a:effectLst/>
              </a:rPr>
            </a:br>
            <a:r>
              <a:rPr lang="en-CA" sz="1800" b="0" i="0" u="none" strike="noStrike" dirty="0">
                <a:solidFill>
                  <a:srgbClr val="000000"/>
                </a:solidFill>
                <a:effectLst/>
                <a:latin typeface="Arial" panose="020B0604020202020204" pitchFamily="34" charset="0"/>
              </a:rPr>
              <a:t>Click next to proceed </a:t>
            </a:r>
            <a:endParaRPr lang="en-US" sz="1800" b="0" i="0" u="none" strike="noStrike" dirty="0">
              <a:solidFill>
                <a:srgbClr val="000000"/>
              </a:solidFill>
              <a:effectLst/>
              <a:latin typeface="Arial" panose="020B0604020202020204" pitchFamily="34" charset="0"/>
            </a:endParaRPr>
          </a:p>
          <a:p>
            <a:pPr marL="0" indent="0">
              <a:buNone/>
            </a:pPr>
            <a:endParaRPr lang="en-US" sz="1800" b="0" i="0" u="none" strike="noStrike" dirty="0">
              <a:solidFill>
                <a:srgbClr val="000000"/>
              </a:solidFill>
              <a:effectLst/>
              <a:latin typeface="Arial" panose="020B0604020202020204" pitchFamily="34" charset="0"/>
            </a:endParaRPr>
          </a:p>
          <a:p>
            <a:pPr marL="0" indent="0">
              <a:buNone/>
            </a:pPr>
            <a:br>
              <a:rPr lang="en-US" sz="1200" dirty="0"/>
            </a:br>
            <a:endParaRPr lang="en-US" sz="1400" b="0" i="0" u="none" strike="noStrike" dirty="0">
              <a:solidFill>
                <a:srgbClr val="000000"/>
              </a:solidFill>
              <a:effectLst/>
              <a:latin typeface="Arial" panose="020B0604020202020204" pitchFamily="34" charset="0"/>
            </a:endParaRPr>
          </a:p>
          <a:p>
            <a:pPr marL="69850" indent="0">
              <a:lnSpc>
                <a:spcPct val="100000"/>
              </a:lnSpc>
              <a:spcBef>
                <a:spcPts val="80"/>
              </a:spcBef>
              <a:buNone/>
              <a:tabLst>
                <a:tab pos="184150" algn="l"/>
              </a:tabLst>
            </a:pPr>
            <a:endParaRPr lang="en-US" sz="1800" dirty="0">
              <a:latin typeface="+mn-lt"/>
              <a:cs typeface="Times New Roman"/>
            </a:endParaRPr>
          </a:p>
          <a:p>
            <a:pPr marL="0" indent="0">
              <a:buNone/>
            </a:pPr>
            <a:endParaRPr lang="en-US" dirty="0"/>
          </a:p>
        </p:txBody>
      </p:sp>
      <p:sp>
        <p:nvSpPr>
          <p:cNvPr id="3" name="TextBox 2">
            <a:extLst>
              <a:ext uri="{FF2B5EF4-FFF2-40B4-BE49-F238E27FC236}">
                <a16:creationId xmlns:a16="http://schemas.microsoft.com/office/drawing/2014/main" id="{98B9C5DD-D294-6899-DDCE-C3EA5CCA3A49}"/>
              </a:ext>
            </a:extLst>
          </p:cNvPr>
          <p:cNvSpPr txBox="1"/>
          <p:nvPr/>
        </p:nvSpPr>
        <p:spPr>
          <a:xfrm>
            <a:off x="9648497" y="459581"/>
            <a:ext cx="2249213" cy="3046988"/>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Image suggestion: 64% that the individual can click to learn about the statistic.</a:t>
            </a:r>
          </a:p>
          <a:p>
            <a:endParaRPr lang="en-US" sz="1200" b="0" i="1" u="none" strike="noStrike" dirty="0">
              <a:solidFill>
                <a:srgbClr val="FF0000"/>
              </a:solidFill>
              <a:effectLst/>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 34% that the individual can click to learn about the statistic. </a:t>
            </a:r>
          </a:p>
          <a:p>
            <a:endParaRPr lang="en-US" sz="1200" i="1" dirty="0">
              <a:solidFill>
                <a:srgbClr val="FF0000"/>
              </a:solidFill>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 40% that the individual can click to learn about the statistic.</a:t>
            </a:r>
          </a:p>
          <a:p>
            <a:endParaRPr lang="en-US" sz="1200" i="1" dirty="0">
              <a:solidFill>
                <a:srgbClr val="FF0000"/>
              </a:solidFill>
              <a:latin typeface="Arial" panose="020B0604020202020204" pitchFamily="34" charset="0"/>
            </a:endParaRPr>
          </a:p>
          <a:p>
            <a:r>
              <a:rPr lang="en-US" sz="1200" b="0" i="1" u="none" strike="noStrike" dirty="0">
                <a:solidFill>
                  <a:srgbClr val="FF0000"/>
                </a:solidFill>
                <a:effectLst/>
                <a:latin typeface="Arial" panose="020B0604020202020204" pitchFamily="34" charset="0"/>
              </a:rPr>
              <a:t>Image suggestion: 12:1 ratio that the individual can click to learn about the statistic.</a:t>
            </a:r>
            <a:endParaRPr lang="en-US" sz="1200" i="1" dirty="0">
              <a:solidFill>
                <a:srgbClr val="FF0000"/>
              </a:solidFill>
              <a:latin typeface="Arial" panose="020B0604020202020204" pitchFamily="34" charset="0"/>
            </a:endParaRPr>
          </a:p>
          <a:p>
            <a:endParaRPr lang="en-US" sz="1200" b="0" i="1" u="none" strike="noStrike"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612953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80525898-1E08-FA4B-6D4D-A45C53146060}"/>
              </a:ext>
            </a:extLst>
          </p:cNvPr>
          <p:cNvGraphicFramePr>
            <a:graphicFrameLocks noGrp="1"/>
          </p:cNvGraphicFramePr>
          <p:nvPr>
            <p:extLst>
              <p:ext uri="{D42A27DB-BD31-4B8C-83A1-F6EECF244321}">
                <p14:modId xmlns:p14="http://schemas.microsoft.com/office/powerpoint/2010/main" val="401118363"/>
              </p:ext>
            </p:extLst>
          </p:nvPr>
        </p:nvGraphicFramePr>
        <p:xfrm>
          <a:off x="0" y="727911"/>
          <a:ext cx="12192000" cy="7080276"/>
        </p:xfrm>
        <a:graphic>
          <a:graphicData uri="http://schemas.openxmlformats.org/drawingml/2006/table">
            <a:tbl>
              <a:tblPr firstRow="1" bandRow="1">
                <a:tableStyleId>{22838BEF-8BB2-4498-84A7-C5851F593DF1}</a:tableStyleId>
              </a:tblPr>
              <a:tblGrid>
                <a:gridCol w="3011405">
                  <a:extLst>
                    <a:ext uri="{9D8B030D-6E8A-4147-A177-3AD203B41FA5}">
                      <a16:colId xmlns:a16="http://schemas.microsoft.com/office/drawing/2014/main" val="979235177"/>
                    </a:ext>
                  </a:extLst>
                </a:gridCol>
                <a:gridCol w="5775900">
                  <a:extLst>
                    <a:ext uri="{9D8B030D-6E8A-4147-A177-3AD203B41FA5}">
                      <a16:colId xmlns:a16="http://schemas.microsoft.com/office/drawing/2014/main" val="626902003"/>
                    </a:ext>
                  </a:extLst>
                </a:gridCol>
                <a:gridCol w="3404695">
                  <a:extLst>
                    <a:ext uri="{9D8B030D-6E8A-4147-A177-3AD203B41FA5}">
                      <a16:colId xmlns:a16="http://schemas.microsoft.com/office/drawing/2014/main" val="2621273556"/>
                    </a:ext>
                  </a:extLst>
                </a:gridCol>
              </a:tblGrid>
              <a:tr h="614324">
                <a:tc>
                  <a:txBody>
                    <a:bodyPr/>
                    <a:lstStyle/>
                    <a:p>
                      <a:pPr algn="ctr"/>
                      <a:r>
                        <a:rPr lang="en-US" sz="1800" b="1" dirty="0">
                          <a:latin typeface="Lato" panose="020F0502020204030203" pitchFamily="34" charset="0"/>
                        </a:rPr>
                        <a:t>Key Term</a:t>
                      </a:r>
                    </a:p>
                  </a:txBody>
                  <a:tcPr anchor="ctr"/>
                </a:tc>
                <a:tc>
                  <a:txBody>
                    <a:bodyPr/>
                    <a:lstStyle/>
                    <a:p>
                      <a:pPr algn="ctr"/>
                      <a:r>
                        <a:rPr lang="en-US" sz="1800" b="1" dirty="0">
                          <a:latin typeface="Lato"/>
                        </a:rPr>
                        <a:t>Definition</a:t>
                      </a:r>
                    </a:p>
                  </a:txBody>
                  <a:tcPr anchor="ctr"/>
                </a:tc>
                <a:tc>
                  <a:txBody>
                    <a:bodyPr/>
                    <a:lstStyle/>
                    <a:p>
                      <a:pPr algn="ctr"/>
                      <a:r>
                        <a:rPr lang="en-US" sz="1800" b="1" dirty="0">
                          <a:latin typeface="Lato" panose="020F0502020204030203" pitchFamily="34" charset="0"/>
                        </a:rPr>
                        <a:t>Section in which the term is  introduced</a:t>
                      </a:r>
                    </a:p>
                  </a:txBody>
                  <a:tcPr anchor="ctr"/>
                </a:tc>
                <a:extLst>
                  <a:ext uri="{0D108BD9-81ED-4DB2-BD59-A6C34878D82A}">
                    <a16:rowId xmlns:a16="http://schemas.microsoft.com/office/drawing/2014/main" val="2174409274"/>
                  </a:ext>
                </a:extLst>
              </a:tr>
              <a:tr h="376548">
                <a:tc>
                  <a:txBody>
                    <a:bodyPr/>
                    <a:lstStyle/>
                    <a:p>
                      <a:pPr lvl="0">
                        <a:buNone/>
                      </a:pPr>
                      <a:endParaRPr lang="en-US" sz="1800" dirty="0">
                        <a:latin typeface="Lato" panose="020F0502020204030203" pitchFamily="34" charset="0"/>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3072444088"/>
                  </a:ext>
                </a:extLst>
              </a:tr>
              <a:tr h="376548">
                <a:tc>
                  <a:txBody>
                    <a:bodyPr/>
                    <a:lstStyle/>
                    <a:p>
                      <a:pPr lvl="0">
                        <a:buNone/>
                      </a:pPr>
                      <a:endParaRPr lang="en-US" sz="1800" dirty="0">
                        <a:latin typeface="+mn-lt"/>
                        <a:cs typeface="Arial" panose="020B0604020202020204" pitchFamily="34" charset="0"/>
                      </a:endParaRPr>
                    </a:p>
                  </a:txBody>
                  <a:tcPr/>
                </a:tc>
                <a:tc>
                  <a:txBody>
                    <a:bodyPr/>
                    <a:lstStyle/>
                    <a:p>
                      <a:endParaRPr lang="en-US" sz="1800" b="0" dirty="0">
                        <a:latin typeface="+mn-lt"/>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4190632237"/>
                  </a:ext>
                </a:extLst>
              </a:tr>
              <a:tr h="376548">
                <a:tc>
                  <a:txBody>
                    <a:bodyPr/>
                    <a:lstStyle/>
                    <a:p>
                      <a:pPr lvl="0">
                        <a:buNone/>
                      </a:pPr>
                      <a:endParaRPr lang="en-US" sz="1800"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mn-lt"/>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3608073204"/>
                  </a:ext>
                </a:extLst>
              </a:tr>
              <a:tr h="376548">
                <a:tc>
                  <a:txBody>
                    <a:bodyPr/>
                    <a:lstStyle/>
                    <a:p>
                      <a:pPr lvl="0">
                        <a:buNone/>
                      </a:pPr>
                      <a:endParaRPr lang="en-US" sz="1800" dirty="0">
                        <a:latin typeface="+mn-lt"/>
                        <a:cs typeface="Arial" panose="020B0604020202020204" pitchFamily="34" charset="0"/>
                      </a:endParaRPr>
                    </a:p>
                  </a:txBody>
                  <a:tcPr/>
                </a:tc>
                <a:tc>
                  <a:txBody>
                    <a:bodyPr/>
                    <a:lstStyle/>
                    <a:p>
                      <a:endParaRPr lang="en-US" sz="1800" b="0" dirty="0">
                        <a:latin typeface="+mn-lt"/>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248843645"/>
                  </a:ext>
                </a:extLst>
              </a:tr>
              <a:tr h="575275">
                <a:tc>
                  <a:txBody>
                    <a:bodyPr/>
                    <a:lstStyle/>
                    <a:p>
                      <a:pPr lvl="0">
                        <a:buNone/>
                      </a:pPr>
                      <a:endParaRPr lang="en-US" sz="1800"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pc="155" dirty="0">
                        <a:solidFill>
                          <a:srgbClr val="231F20"/>
                        </a:solidFill>
                        <a:latin typeface="+mn-lt"/>
                        <a:cs typeface="Times New Roman"/>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885858790"/>
                  </a:ext>
                </a:extLst>
              </a:tr>
              <a:tr h="376548">
                <a:tc>
                  <a:txBody>
                    <a:bodyPr/>
                    <a:lstStyle/>
                    <a:p>
                      <a:pPr lvl="0">
                        <a:buNone/>
                      </a:pPr>
                      <a:endParaRPr lang="en-US" sz="1800" b="0" i="0" u="none" strike="noStrike" noProof="0"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cs typeface="Times New Roman"/>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1929187787"/>
                  </a:ext>
                </a:extLst>
              </a:tr>
              <a:tr h="376548">
                <a:tc>
                  <a:txBody>
                    <a:bodyPr/>
                    <a:lstStyle/>
                    <a:p>
                      <a:endParaRPr lang="en-US" sz="1800" b="0" dirty="0">
                        <a:latin typeface="+mn-lt"/>
                        <a:cs typeface="Arial" panose="020B0604020202020204" pitchFamily="34" charset="0"/>
                      </a:endParaRPr>
                    </a:p>
                  </a:txBody>
                  <a:tcPr/>
                </a:tc>
                <a:tc>
                  <a:txBody>
                    <a:bodyPr/>
                    <a:lstStyle/>
                    <a:p>
                      <a:endParaRPr lang="en-US" sz="1800" b="0" dirty="0">
                        <a:latin typeface="+mn-lt"/>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1085719539"/>
                  </a:ext>
                </a:extLst>
              </a:tr>
              <a:tr h="376548">
                <a:tc>
                  <a:txBody>
                    <a:bodyPr/>
                    <a:lstStyle/>
                    <a:p>
                      <a:pPr lvl="0">
                        <a:buNone/>
                      </a:pPr>
                      <a:endParaRPr lang="en-US" sz="1800" dirty="0">
                        <a:latin typeface="+mn-lt"/>
                        <a:cs typeface="Arial" panose="020B0604020202020204" pitchFamily="34" charset="0"/>
                      </a:endParaRPr>
                    </a:p>
                  </a:txBody>
                  <a:tcPr/>
                </a:tc>
                <a:tc>
                  <a:txBody>
                    <a:bodyPr/>
                    <a:lstStyle/>
                    <a:p>
                      <a:endParaRPr lang="en-US" sz="1800" b="0" dirty="0">
                        <a:latin typeface="+mn-lt"/>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51003523"/>
                  </a:ext>
                </a:extLst>
              </a:tr>
              <a:tr h="376548">
                <a:tc>
                  <a:txBody>
                    <a:bodyPr/>
                    <a:lstStyle/>
                    <a:p>
                      <a:pPr lvl="0">
                        <a:buNone/>
                      </a:pPr>
                      <a:endParaRPr lang="en-US" sz="1800" baseline="30000" dirty="0">
                        <a:latin typeface="Lato" panose="020F0502020204030203" pitchFamily="34" charset="0"/>
                        <a:cs typeface="Arial"/>
                      </a:endParaRPr>
                    </a:p>
                  </a:txBody>
                  <a:tcPr/>
                </a:tc>
                <a:tc>
                  <a:txBody>
                    <a:bodyPr/>
                    <a:lstStyle/>
                    <a:p>
                      <a:pPr lvl="0">
                        <a:buNone/>
                      </a:pPr>
                      <a:endParaRPr lang="en-US" sz="1800" b="0" dirty="0">
                        <a:latin typeface="Lato" panose="020F0502020204030203" pitchFamily="34" charset="0"/>
                        <a:cs typeface="Arial"/>
                      </a:endParaRPr>
                    </a:p>
                  </a:txBody>
                  <a:tcPr/>
                </a:tc>
                <a:tc>
                  <a:txBody>
                    <a:bodyPr/>
                    <a:lstStyle/>
                    <a:p>
                      <a:pPr lvl="0">
                        <a:buNone/>
                      </a:pPr>
                      <a:endParaRPr lang="en-US" sz="1800" dirty="0">
                        <a:latin typeface="Lato" panose="020F0502020204030203" pitchFamily="34" charset="0"/>
                      </a:endParaRPr>
                    </a:p>
                  </a:txBody>
                  <a:tcPr/>
                </a:tc>
                <a:extLst>
                  <a:ext uri="{0D108BD9-81ED-4DB2-BD59-A6C34878D82A}">
                    <a16:rowId xmlns:a16="http://schemas.microsoft.com/office/drawing/2014/main" val="2954653840"/>
                  </a:ext>
                </a:extLst>
              </a:tr>
              <a:tr h="821821">
                <a:tc>
                  <a:txBody>
                    <a:bodyPr/>
                    <a:lstStyle/>
                    <a:p>
                      <a:endParaRPr lang="en-US" sz="1800" b="0" dirty="0">
                        <a:latin typeface="Lato" panose="020F0502020204030203"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pc="310" dirty="0">
                        <a:solidFill>
                          <a:srgbClr val="231F20"/>
                        </a:solidFill>
                        <a:latin typeface="+mn-lt"/>
                        <a:cs typeface="Times New Roman"/>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873111054"/>
                  </a:ext>
                </a:extLst>
              </a:tr>
              <a:tr h="376548">
                <a:tc>
                  <a:txBody>
                    <a:bodyPr/>
                    <a:lstStyle/>
                    <a:p>
                      <a:pPr lvl="0">
                        <a:buNone/>
                      </a:pPr>
                      <a:endParaRPr lang="en-US" sz="1800" dirty="0">
                        <a:latin typeface="Lato" panose="020F0502020204030203"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1878571781"/>
                  </a:ext>
                </a:extLst>
              </a:tr>
              <a:tr h="556888">
                <a:tc>
                  <a:txBody>
                    <a:bodyPr/>
                    <a:lstStyle/>
                    <a:p>
                      <a:pPr lvl="0">
                        <a:buNone/>
                      </a:pPr>
                      <a:endParaRPr lang="en-US" sz="1800" dirty="0">
                        <a:latin typeface="Lato"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pc="95" dirty="0">
                        <a:solidFill>
                          <a:srgbClr val="231F20"/>
                        </a:solidFill>
                        <a:latin typeface="+mn-lt"/>
                        <a:cs typeface="Times New Roman"/>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1903830913"/>
                  </a:ext>
                </a:extLst>
              </a:tr>
              <a:tr h="266241">
                <a:tc>
                  <a:txBody>
                    <a:bodyPr/>
                    <a:lstStyle/>
                    <a:p>
                      <a:pPr lvl="0">
                        <a:buNone/>
                      </a:pPr>
                      <a:endParaRPr lang="en-US" sz="1800" b="0" i="0" u="none" strike="noStrike" noProof="0" dirty="0">
                        <a:latin typeface="Lato"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pc="15" dirty="0">
                        <a:solidFill>
                          <a:srgbClr val="231F20"/>
                        </a:solidFill>
                        <a:latin typeface="+mn-lt"/>
                        <a:cs typeface="Times New Roman"/>
                      </a:endParaRPr>
                    </a:p>
                  </a:txBody>
                  <a:tcPr/>
                </a:tc>
                <a:tc>
                  <a:txBody>
                    <a:bodyPr/>
                    <a:lstStyle/>
                    <a:p>
                      <a:endParaRPr lang="en-US" sz="1800" b="0" dirty="0">
                        <a:latin typeface="Lato" panose="020F0502020204030203" pitchFamily="34" charset="0"/>
                        <a:cs typeface="Arial" panose="020B0604020202020204" pitchFamily="34" charset="0"/>
                      </a:endParaRPr>
                    </a:p>
                  </a:txBody>
                  <a:tcPr/>
                </a:tc>
                <a:extLst>
                  <a:ext uri="{0D108BD9-81ED-4DB2-BD59-A6C34878D82A}">
                    <a16:rowId xmlns:a16="http://schemas.microsoft.com/office/drawing/2014/main" val="543280630"/>
                  </a:ext>
                </a:extLst>
              </a:tr>
              <a:tr h="182880">
                <a:tc>
                  <a:txBody>
                    <a:bodyPr/>
                    <a:lstStyle/>
                    <a:p>
                      <a:pPr lvl="0">
                        <a:buNone/>
                      </a:pPr>
                      <a:r>
                        <a:rPr lang="en-US" sz="1800" b="0" i="0" u="none" strike="noStrike" noProof="0" dirty="0">
                          <a:latin typeface="Lato" panose="020F0502020204030203" pitchFamily="34" charset="0"/>
                        </a:rPr>
                        <a:t>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15" dirty="0">
                          <a:solidFill>
                            <a:srgbClr val="231F20"/>
                          </a:solidFill>
                          <a:latin typeface="+mn-lt"/>
                          <a:cs typeface="Times New Roman"/>
                        </a:rPr>
                        <a:t>Air Transport Association</a:t>
                      </a:r>
                    </a:p>
                  </a:txBody>
                  <a:tcPr/>
                </a:tc>
                <a:tc>
                  <a:txBody>
                    <a:bodyPr/>
                    <a:lstStyle/>
                    <a:p>
                      <a:r>
                        <a:rPr lang="en-US" sz="1800" b="0" dirty="0">
                          <a:latin typeface="Lato" panose="020F0502020204030203" pitchFamily="34" charset="0"/>
                          <a:cs typeface="Arial" panose="020B0604020202020204" pitchFamily="34" charset="0"/>
                        </a:rPr>
                        <a:t>Slide 90</a:t>
                      </a:r>
                    </a:p>
                  </a:txBody>
                  <a:tcPr/>
                </a:tc>
                <a:extLst>
                  <a:ext uri="{0D108BD9-81ED-4DB2-BD59-A6C34878D82A}">
                    <a16:rowId xmlns:a16="http://schemas.microsoft.com/office/drawing/2014/main" val="1694692572"/>
                  </a:ext>
                </a:extLst>
              </a:tr>
              <a:tr h="182880">
                <a:tc>
                  <a:txBody>
                    <a:bodyPr/>
                    <a:lstStyle/>
                    <a:p>
                      <a:pPr lvl="0">
                        <a:buNone/>
                      </a:pPr>
                      <a:r>
                        <a:rPr lang="en-US" sz="1800" b="0" i="0" u="none" strike="noStrike" noProof="0" dirty="0">
                          <a:latin typeface="Lato" panose="020F0502020204030203" pitchFamily="34" charset="0"/>
                        </a:rPr>
                        <a:t>SRM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231F20"/>
                          </a:solidFill>
                          <a:latin typeface="+mn-lt"/>
                          <a:cs typeface="Times New Roman"/>
                        </a:rPr>
                        <a:t>Manufacturer's</a:t>
                      </a:r>
                      <a:r>
                        <a:rPr lang="en-US" sz="1800" b="1" spc="370" dirty="0">
                          <a:solidFill>
                            <a:srgbClr val="231F20"/>
                          </a:solidFill>
                          <a:latin typeface="+mn-lt"/>
                          <a:cs typeface="Times New Roman"/>
                        </a:rPr>
                        <a:t> </a:t>
                      </a:r>
                      <a:r>
                        <a:rPr lang="en-US" sz="1800" b="1" spc="55" dirty="0">
                          <a:solidFill>
                            <a:srgbClr val="231F20"/>
                          </a:solidFill>
                          <a:latin typeface="+mn-lt"/>
                          <a:cs typeface="Times New Roman"/>
                        </a:rPr>
                        <a:t>structural</a:t>
                      </a:r>
                      <a:r>
                        <a:rPr lang="en-US" sz="1800" b="1" spc="370" dirty="0">
                          <a:solidFill>
                            <a:srgbClr val="231F20"/>
                          </a:solidFill>
                          <a:latin typeface="+mn-lt"/>
                          <a:cs typeface="Times New Roman"/>
                        </a:rPr>
                        <a:t> </a:t>
                      </a:r>
                      <a:r>
                        <a:rPr lang="en-US" sz="1800" b="1" spc="-10" dirty="0">
                          <a:solidFill>
                            <a:srgbClr val="231F20"/>
                          </a:solidFill>
                          <a:latin typeface="+mn-lt"/>
                          <a:cs typeface="Times New Roman"/>
                        </a:rPr>
                        <a:t>repair </a:t>
                      </a:r>
                      <a:r>
                        <a:rPr lang="en-US" sz="1800" b="1" dirty="0">
                          <a:solidFill>
                            <a:srgbClr val="231F20"/>
                          </a:solidFill>
                          <a:latin typeface="+mn-lt"/>
                          <a:cs typeface="Times New Roman"/>
                        </a:rPr>
                        <a:t>manual</a:t>
                      </a:r>
                      <a:r>
                        <a:rPr lang="en-US" sz="1800" spc="340" dirty="0">
                          <a:solidFill>
                            <a:srgbClr val="231F20"/>
                          </a:solidFill>
                          <a:latin typeface="+mn-lt"/>
                          <a:cs typeface="Times New Roman"/>
                        </a:rPr>
                        <a:t> </a:t>
                      </a:r>
                      <a:endParaRPr lang="en-US" sz="1800" spc="15" dirty="0">
                        <a:solidFill>
                          <a:srgbClr val="231F20"/>
                        </a:solidFill>
                        <a:latin typeface="+mn-lt"/>
                        <a:cs typeface="Times New Roman"/>
                      </a:endParaRPr>
                    </a:p>
                  </a:txBody>
                  <a:tcPr/>
                </a:tc>
                <a:tc>
                  <a:txBody>
                    <a:bodyPr/>
                    <a:lstStyle/>
                    <a:p>
                      <a:r>
                        <a:rPr lang="en-US" sz="1800" b="0" dirty="0">
                          <a:latin typeface="Lato" panose="020F0502020204030203" pitchFamily="34" charset="0"/>
                          <a:cs typeface="Arial" panose="020B0604020202020204" pitchFamily="34" charset="0"/>
                        </a:rPr>
                        <a:t>Slide 90</a:t>
                      </a:r>
                    </a:p>
                  </a:txBody>
                  <a:tcPr/>
                </a:tc>
                <a:extLst>
                  <a:ext uri="{0D108BD9-81ED-4DB2-BD59-A6C34878D82A}">
                    <a16:rowId xmlns:a16="http://schemas.microsoft.com/office/drawing/2014/main" val="2039528101"/>
                  </a:ext>
                </a:extLst>
              </a:tr>
            </a:tbl>
          </a:graphicData>
        </a:graphic>
      </p:graphicFrame>
      <p:sp>
        <p:nvSpPr>
          <p:cNvPr id="3" name="TextBox 2">
            <a:extLst>
              <a:ext uri="{FF2B5EF4-FFF2-40B4-BE49-F238E27FC236}">
                <a16:creationId xmlns:a16="http://schemas.microsoft.com/office/drawing/2014/main" id="{A6FA947B-5E32-E248-4368-C6F7FDC2CFC4}"/>
              </a:ext>
            </a:extLst>
          </p:cNvPr>
          <p:cNvSpPr txBox="1"/>
          <p:nvPr/>
        </p:nvSpPr>
        <p:spPr>
          <a:xfrm>
            <a:off x="563479" y="62207"/>
            <a:ext cx="4927600" cy="523220"/>
          </a:xfrm>
          <a:prstGeom prst="rect">
            <a:avLst/>
          </a:prstGeom>
          <a:noFill/>
        </p:spPr>
        <p:txBody>
          <a:bodyPr wrap="square" rtlCol="0">
            <a:spAutoFit/>
          </a:bodyPr>
          <a:lstStyle/>
          <a:p>
            <a:r>
              <a:rPr lang="en-US" sz="2800" dirty="0">
                <a:solidFill>
                  <a:schemeClr val="accent1">
                    <a:lumMod val="75000"/>
                  </a:schemeClr>
                </a:solidFill>
                <a:latin typeface="Lato" panose="020F0502020204030203" pitchFamily="34" charset="0"/>
              </a:rPr>
              <a:t>Glossary</a:t>
            </a:r>
          </a:p>
        </p:txBody>
      </p:sp>
      <p:pic>
        <p:nvPicPr>
          <p:cNvPr id="4" name="Picture 3" descr="Icon&#10;&#10;Description automatically generated">
            <a:extLst>
              <a:ext uri="{FF2B5EF4-FFF2-40B4-BE49-F238E27FC236}">
                <a16:creationId xmlns:a16="http://schemas.microsoft.com/office/drawing/2014/main" id="{4D1967ED-7EBD-713C-5541-1797ED4BD22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216" y="76222"/>
            <a:ext cx="872034" cy="523220"/>
          </a:xfrm>
          <a:prstGeom prst="rect">
            <a:avLst/>
          </a:prstGeom>
          <a:ln>
            <a:noFill/>
          </a:ln>
        </p:spPr>
      </p:pic>
    </p:spTree>
    <p:extLst>
      <p:ext uri="{BB962C8B-B14F-4D97-AF65-F5344CB8AC3E}">
        <p14:creationId xmlns:p14="http://schemas.microsoft.com/office/powerpoint/2010/main" val="2881849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1667194292"/>
              </p:ext>
            </p:extLst>
          </p:nvPr>
        </p:nvGraphicFramePr>
        <p:xfrm>
          <a:off x="0" y="0"/>
          <a:ext cx="12192000" cy="6858000"/>
        </p:xfrm>
        <a:graphic>
          <a:graphicData uri="http://schemas.openxmlformats.org/drawingml/2006/table">
            <a:tbl>
              <a:tblPr firstRow="1" bandRow="1">
                <a:tableStyleId>{5C22544A-7EE6-4342-B048-85BDC9FD1C3A}</a:tableStyleId>
              </a:tblPr>
              <a:tblGrid>
                <a:gridCol w="9743090">
                  <a:extLst>
                    <a:ext uri="{9D8B030D-6E8A-4147-A177-3AD203B41FA5}">
                      <a16:colId xmlns:a16="http://schemas.microsoft.com/office/drawing/2014/main" val="1466593020"/>
                    </a:ext>
                  </a:extLst>
                </a:gridCol>
                <a:gridCol w="2448910">
                  <a:extLst>
                    <a:ext uri="{9D8B030D-6E8A-4147-A177-3AD203B41FA5}">
                      <a16:colId xmlns:a16="http://schemas.microsoft.com/office/drawing/2014/main" val="863475189"/>
                    </a:ext>
                  </a:extLst>
                </a:gridCol>
              </a:tblGrid>
              <a:tr h="6858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p>
                      <a:pPr algn="ctr"/>
                      <a:endParaRPr lang="en-US" b="0" dirty="0">
                        <a:solidFill>
                          <a:schemeClr val="accent1">
                            <a:lumMod val="75000"/>
                          </a:schemeClr>
                        </a:solidFill>
                        <a:latin typeface="Lato"/>
                      </a:endParaRPr>
                    </a:p>
                    <a:p>
                      <a:pPr algn="ctr"/>
                      <a:endParaRPr lang="en-US" b="0" dirty="0">
                        <a:solidFill>
                          <a:schemeClr val="accent1">
                            <a:lumMod val="75000"/>
                          </a:schemeClr>
                        </a:solidFill>
                        <a:latin typeface="Lato"/>
                      </a:endParaRPr>
                    </a:p>
                    <a:p>
                      <a:pPr algn="l"/>
                      <a:endParaRPr lang="en-US" sz="12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rmAutofit/>
          </a:bodyPr>
          <a:lstStyle/>
          <a:p>
            <a:pPr marL="0" marR="0" lvl="0" indent="0" defTabSz="914400" rtl="0" eaLnBrk="1" fontAlgn="auto" latinLnBrk="0" hangingPunct="1">
              <a:lnSpc>
                <a:spcPct val="90000"/>
              </a:lnSpc>
              <a:spcBef>
                <a:spcPts val="1000"/>
              </a:spcBef>
              <a:spcAft>
                <a:spcPts val="0"/>
              </a:spcAft>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dirty="0"/>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197069" y="1404609"/>
            <a:ext cx="4805855" cy="4667250"/>
          </a:xfrm>
        </p:spPr>
        <p:txBody>
          <a:bodyPr/>
          <a:lstStyle/>
          <a:p>
            <a:pPr marL="0" indent="0" rtl="0">
              <a:spcBef>
                <a:spcPts val="0"/>
              </a:spcBef>
              <a:spcAft>
                <a:spcPts val="0"/>
              </a:spcAft>
              <a:buNone/>
            </a:pPr>
            <a:r>
              <a:rPr lang="en-US" sz="1800" b="0" i="0" u="none" strike="noStrike" dirty="0">
                <a:solidFill>
                  <a:srgbClr val="2F5496"/>
                </a:solidFill>
                <a:effectLst/>
                <a:latin typeface="Arial" panose="020B0604020202020204" pitchFamily="34" charset="0"/>
              </a:rPr>
              <a:t>Welcome to the Customer Service Certificate</a:t>
            </a:r>
            <a:endParaRPr lang="en-US" sz="1800" b="0" i="0" u="none" strike="noStrike" dirty="0">
              <a:solidFill>
                <a:srgbClr val="000000"/>
              </a:solidFill>
              <a:effectLst/>
              <a:latin typeface="Arial" panose="020B0604020202020204" pitchFamily="34" charset="0"/>
            </a:endParaRPr>
          </a:p>
          <a:p>
            <a:pPr marL="0" indent="0" rtl="0">
              <a:spcBef>
                <a:spcPts val="0"/>
              </a:spcBef>
              <a:spcAft>
                <a:spcPts val="0"/>
              </a:spcAft>
              <a:buNone/>
            </a:pPr>
            <a:endParaRPr lang="en-US" sz="1800" dirty="0">
              <a:solidFill>
                <a:srgbClr val="000000"/>
              </a:solidFill>
              <a:latin typeface="Arial" panose="020B0604020202020204" pitchFamily="34" charset="0"/>
            </a:endParaRPr>
          </a:p>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rPr>
              <a:t>Module 1</a:t>
            </a:r>
            <a:endParaRPr lang="en-US" sz="1400" b="0" dirty="0">
              <a:effectLst/>
            </a:endParaRPr>
          </a:p>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rPr>
              <a:t>Introduction to Customer Service</a:t>
            </a:r>
            <a:endParaRPr lang="en-US" sz="1400" b="0" dirty="0">
              <a:effectLst/>
            </a:endParaRPr>
          </a:p>
          <a:p>
            <a:pPr marL="0" indent="0">
              <a:buNone/>
            </a:pPr>
            <a:endParaRPr lang="en-US" sz="1400" dirty="0"/>
          </a:p>
          <a:p>
            <a:pPr marL="0" indent="0">
              <a:buNone/>
            </a:pPr>
            <a:endParaRPr lang="en-US" sz="1100" b="0" i="1" u="none" strike="noStrike" dirty="0">
              <a:solidFill>
                <a:srgbClr val="FF0000"/>
              </a:solidFill>
              <a:effectLst/>
              <a:latin typeface="Arial" panose="020B0604020202020204" pitchFamily="34" charset="0"/>
            </a:endParaRPr>
          </a:p>
          <a:p>
            <a:pPr marL="0" indent="0">
              <a:buNone/>
            </a:pPr>
            <a:endParaRPr lang="en-US" sz="1100" i="1" dirty="0">
              <a:solidFill>
                <a:srgbClr val="FF0000"/>
              </a:solidFill>
              <a:latin typeface="Arial" panose="020B0604020202020204" pitchFamily="34" charset="0"/>
            </a:endParaRPr>
          </a:p>
          <a:p>
            <a:pPr marL="0" indent="0">
              <a:buNone/>
            </a:pPr>
            <a:endParaRPr lang="en-US" sz="1100" b="0" i="1" u="none" strike="noStrike" dirty="0">
              <a:solidFill>
                <a:srgbClr val="FF0000"/>
              </a:solidFill>
              <a:effectLst/>
              <a:latin typeface="Arial" panose="020B0604020202020204" pitchFamily="34" charset="0"/>
            </a:endParaRPr>
          </a:p>
          <a:p>
            <a:pPr marL="0" indent="0">
              <a:buNone/>
            </a:pPr>
            <a:endParaRPr lang="en-US" sz="1100" i="1" dirty="0">
              <a:solidFill>
                <a:srgbClr val="FF0000"/>
              </a:solidFill>
              <a:latin typeface="Arial" panose="020B0604020202020204" pitchFamily="34" charset="0"/>
            </a:endParaRPr>
          </a:p>
          <a:p>
            <a:pPr marL="0" indent="0">
              <a:buNone/>
            </a:pPr>
            <a:endParaRPr lang="en-US" sz="1100" b="0" i="1" u="none" strike="noStrike" dirty="0">
              <a:solidFill>
                <a:srgbClr val="FF0000"/>
              </a:solidFill>
              <a:effectLst/>
              <a:latin typeface="Arial" panose="020B0604020202020204" pitchFamily="34" charset="0"/>
            </a:endParaRPr>
          </a:p>
          <a:p>
            <a:pPr marL="0" indent="0">
              <a:buNone/>
            </a:pPr>
            <a:endParaRPr lang="en-US" sz="1100" i="1" dirty="0">
              <a:solidFill>
                <a:srgbClr val="FF0000"/>
              </a:solidFill>
              <a:latin typeface="Arial" panose="020B0604020202020204" pitchFamily="34" charset="0"/>
            </a:endParaRPr>
          </a:p>
          <a:p>
            <a:pPr marL="0" indent="0">
              <a:buNone/>
            </a:pPr>
            <a:endParaRPr lang="en-US" sz="1100" b="0" i="1" u="none" strike="noStrike" dirty="0">
              <a:solidFill>
                <a:srgbClr val="FF0000"/>
              </a:solidFill>
              <a:effectLst/>
              <a:latin typeface="Arial" panose="020B0604020202020204" pitchFamily="34" charset="0"/>
            </a:endParaRPr>
          </a:p>
          <a:p>
            <a:pPr marL="0" indent="0">
              <a:buNone/>
            </a:pPr>
            <a:r>
              <a:rPr lang="en-US" sz="1100" b="0" i="1" u="none" strike="noStrike" dirty="0">
                <a:solidFill>
                  <a:srgbClr val="FF0000"/>
                </a:solidFill>
                <a:effectLst/>
                <a:latin typeface="Arial" panose="020B0604020202020204" pitchFamily="34" charset="0"/>
              </a:rPr>
              <a:t>Image Suggestions: Shutterstock 21773905 (51 seconds. Placeholder for now, waiting to review w/Chuck)</a:t>
            </a:r>
            <a:br>
              <a:rPr lang="en-US" sz="1400" dirty="0"/>
            </a:b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6C861133-EF0F-40B0-1F84-013279DC1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207" y="2490459"/>
            <a:ext cx="2981325" cy="1666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85CE88-B016-1DBC-F7FA-8AA317887C48}"/>
              </a:ext>
            </a:extLst>
          </p:cNvPr>
          <p:cNvSpPr txBox="1"/>
          <p:nvPr/>
        </p:nvSpPr>
        <p:spPr>
          <a:xfrm>
            <a:off x="10110952" y="754856"/>
            <a:ext cx="1524000" cy="1569660"/>
          </a:xfrm>
          <a:prstGeom prst="rect">
            <a:avLst/>
          </a:prstGeom>
          <a:noFill/>
        </p:spPr>
        <p:txBody>
          <a:bodyPr wrap="square" rtlCol="0">
            <a:spAutoFit/>
          </a:bodyPr>
          <a:lstStyle/>
          <a:p>
            <a:r>
              <a:rPr lang="en-US" sz="1200" b="0" i="1" u="none" strike="noStrike" dirty="0">
                <a:solidFill>
                  <a:srgbClr val="FF0000"/>
                </a:solidFill>
                <a:effectLst/>
                <a:latin typeface="Arial" panose="020B0604020202020204" pitchFamily="34" charset="0"/>
              </a:rPr>
              <a:t>Image Suggestions: Shutterstock 21773905 (51 seconds. Placeholder for now, waiting to review w/Chuck)</a:t>
            </a:r>
            <a:endParaRPr lang="en-CA" sz="1200" dirty="0"/>
          </a:p>
        </p:txBody>
      </p:sp>
    </p:spTree>
    <p:extLst>
      <p:ext uri="{BB962C8B-B14F-4D97-AF65-F5344CB8AC3E}">
        <p14:creationId xmlns:p14="http://schemas.microsoft.com/office/powerpoint/2010/main" val="410177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2421247455"/>
              </p:ext>
            </p:extLst>
          </p:nvPr>
        </p:nvGraphicFramePr>
        <p:xfrm>
          <a:off x="0" y="0"/>
          <a:ext cx="12192000" cy="6858000"/>
        </p:xfrm>
        <a:graphic>
          <a:graphicData uri="http://schemas.openxmlformats.org/drawingml/2006/table">
            <a:tbl>
              <a:tblPr firstRow="1" bandRow="1">
                <a:tableStyleId>{5C22544A-7EE6-4342-B048-85BDC9FD1C3A}</a:tableStyleId>
              </a:tblPr>
              <a:tblGrid>
                <a:gridCol w="9858703">
                  <a:extLst>
                    <a:ext uri="{9D8B030D-6E8A-4147-A177-3AD203B41FA5}">
                      <a16:colId xmlns:a16="http://schemas.microsoft.com/office/drawing/2014/main" val="1466593020"/>
                    </a:ext>
                  </a:extLst>
                </a:gridCol>
                <a:gridCol w="2333297">
                  <a:extLst>
                    <a:ext uri="{9D8B030D-6E8A-4147-A177-3AD203B41FA5}">
                      <a16:colId xmlns:a16="http://schemas.microsoft.com/office/drawing/2014/main" val="863475189"/>
                    </a:ext>
                  </a:extLst>
                </a:gridCol>
              </a:tblGrid>
              <a:tr h="6858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p>
                      <a:pPr algn="l"/>
                      <a:endParaRPr lang="en-US" sz="12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rmAutofit/>
          </a:bodyPr>
          <a:lstStyle/>
          <a:p>
            <a:pPr marL="0" marR="0" lvl="0" indent="0" defTabSz="914400" rtl="0" eaLnBrk="1" fontAlgn="auto" latinLnBrk="0" hangingPunct="1">
              <a:lnSpc>
                <a:spcPct val="90000"/>
              </a:lnSpc>
              <a:spcBef>
                <a:spcPts val="1000"/>
              </a:spcBef>
              <a:spcAft>
                <a:spcPts val="0"/>
              </a:spcAft>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dirty="0"/>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838200" y="1509713"/>
            <a:ext cx="8980714" cy="4667250"/>
          </a:xfrm>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lang="en-US" sz="1800" b="0" i="0" u="none" strike="noStrike" dirty="0">
                <a:solidFill>
                  <a:srgbClr val="2F5496"/>
                </a:solidFill>
                <a:effectLst/>
                <a:latin typeface="Arial" panose="020B0604020202020204" pitchFamily="34" charset="0"/>
              </a:rPr>
              <a:t>About the Building Operator Designation Program</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578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2877091102"/>
              </p:ext>
            </p:extLst>
          </p:nvPr>
        </p:nvGraphicFramePr>
        <p:xfrm>
          <a:off x="0" y="0"/>
          <a:ext cx="12192000" cy="6858000"/>
        </p:xfrm>
        <a:graphic>
          <a:graphicData uri="http://schemas.openxmlformats.org/drawingml/2006/table">
            <a:tbl>
              <a:tblPr firstRow="1" bandRow="1">
                <a:tableStyleId>{5C22544A-7EE6-4342-B048-85BDC9FD1C3A}</a:tableStyleId>
              </a:tblPr>
              <a:tblGrid>
                <a:gridCol w="9764110">
                  <a:extLst>
                    <a:ext uri="{9D8B030D-6E8A-4147-A177-3AD203B41FA5}">
                      <a16:colId xmlns:a16="http://schemas.microsoft.com/office/drawing/2014/main" val="1466593020"/>
                    </a:ext>
                  </a:extLst>
                </a:gridCol>
                <a:gridCol w="2427890">
                  <a:extLst>
                    <a:ext uri="{9D8B030D-6E8A-4147-A177-3AD203B41FA5}">
                      <a16:colId xmlns:a16="http://schemas.microsoft.com/office/drawing/2014/main" val="863475189"/>
                    </a:ext>
                  </a:extLst>
                </a:gridCol>
              </a:tblGrid>
              <a:tr h="6858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838200" y="1509713"/>
            <a:ext cx="8980714" cy="4983162"/>
          </a:xfrm>
        </p:spPr>
        <p:txBody>
          <a:bodyPr>
            <a:normAutofit/>
          </a:bodyPr>
          <a:lstStyle/>
          <a:p>
            <a:pPr marL="0" indent="0">
              <a:buNone/>
            </a:pPr>
            <a:endParaRPr lang="en-US" sz="2800" spc="70" dirty="0">
              <a:solidFill>
                <a:srgbClr val="231F20"/>
              </a:solidFill>
              <a:cs typeface="Times New Roman"/>
            </a:endParaRPr>
          </a:p>
        </p:txBody>
      </p:sp>
    </p:spTree>
    <p:extLst>
      <p:ext uri="{BB962C8B-B14F-4D97-AF65-F5344CB8AC3E}">
        <p14:creationId xmlns:p14="http://schemas.microsoft.com/office/powerpoint/2010/main" val="547895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2528108939"/>
              </p:ext>
            </p:extLst>
          </p:nvPr>
        </p:nvGraphicFramePr>
        <p:xfrm>
          <a:off x="0" y="0"/>
          <a:ext cx="12192000" cy="6858000"/>
        </p:xfrm>
        <a:graphic>
          <a:graphicData uri="http://schemas.openxmlformats.org/drawingml/2006/table">
            <a:tbl>
              <a:tblPr firstRow="1" bandRow="1">
                <a:tableStyleId>{5C22544A-7EE6-4342-B048-85BDC9FD1C3A}</a:tableStyleId>
              </a:tblPr>
              <a:tblGrid>
                <a:gridCol w="9501352">
                  <a:extLst>
                    <a:ext uri="{9D8B030D-6E8A-4147-A177-3AD203B41FA5}">
                      <a16:colId xmlns:a16="http://schemas.microsoft.com/office/drawing/2014/main" val="1466593020"/>
                    </a:ext>
                  </a:extLst>
                </a:gridCol>
                <a:gridCol w="2690648">
                  <a:extLst>
                    <a:ext uri="{9D8B030D-6E8A-4147-A177-3AD203B41FA5}">
                      <a16:colId xmlns:a16="http://schemas.microsoft.com/office/drawing/2014/main" val="863475189"/>
                    </a:ext>
                  </a:extLst>
                </a:gridCol>
              </a:tblGrid>
              <a:tr h="6858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838200" y="1509713"/>
            <a:ext cx="7475483" cy="4983162"/>
          </a:xfrm>
        </p:spPr>
        <p:txBody>
          <a:bodyPr>
            <a:normAutofit/>
          </a:bodyPr>
          <a:lstStyle/>
          <a:p>
            <a:pPr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Familiarize yourself with the player controls.</a:t>
            </a:r>
          </a:p>
          <a:p>
            <a:pPr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The shows or hides the menu. The transcript button shows the transcript for the slide.</a:t>
            </a:r>
          </a:p>
          <a:p>
            <a:pPr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Use the previous and next buttons to navigate through the slides.</a:t>
            </a:r>
          </a:p>
          <a:p>
            <a:pPr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The speaker icon controls the audio volume.</a:t>
            </a:r>
          </a:p>
          <a:p>
            <a:pPr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The CC icon brings up the closed captioning.</a:t>
            </a:r>
          </a:p>
          <a:p>
            <a:pPr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The play button and the seek bar controls the slides progression.</a:t>
            </a:r>
          </a:p>
          <a:p>
            <a:pPr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Select next to proceed. </a:t>
            </a:r>
          </a:p>
        </p:txBody>
      </p:sp>
      <p:sp>
        <p:nvSpPr>
          <p:cNvPr id="3" name="TextBox 2">
            <a:extLst>
              <a:ext uri="{FF2B5EF4-FFF2-40B4-BE49-F238E27FC236}">
                <a16:creationId xmlns:a16="http://schemas.microsoft.com/office/drawing/2014/main" id="{95EF1112-FA03-C05D-86DE-FB51B001191A}"/>
              </a:ext>
            </a:extLst>
          </p:cNvPr>
          <p:cNvSpPr txBox="1"/>
          <p:nvPr/>
        </p:nvSpPr>
        <p:spPr>
          <a:xfrm>
            <a:off x="9921766" y="861848"/>
            <a:ext cx="18918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(Use text and image similar to prototype)</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84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272874300"/>
              </p:ext>
            </p:extLst>
          </p:nvPr>
        </p:nvGraphicFramePr>
        <p:xfrm>
          <a:off x="0" y="0"/>
          <a:ext cx="12192000" cy="6858000"/>
        </p:xfrm>
        <a:graphic>
          <a:graphicData uri="http://schemas.openxmlformats.org/drawingml/2006/table">
            <a:tbl>
              <a:tblPr firstRow="1" bandRow="1">
                <a:tableStyleId>{5C22544A-7EE6-4342-B048-85BDC9FD1C3A}</a:tableStyleId>
              </a:tblPr>
              <a:tblGrid>
                <a:gridCol w="9900745">
                  <a:extLst>
                    <a:ext uri="{9D8B030D-6E8A-4147-A177-3AD203B41FA5}">
                      <a16:colId xmlns:a16="http://schemas.microsoft.com/office/drawing/2014/main" val="1466593020"/>
                    </a:ext>
                  </a:extLst>
                </a:gridCol>
                <a:gridCol w="2291255">
                  <a:extLst>
                    <a:ext uri="{9D8B030D-6E8A-4147-A177-3AD203B41FA5}">
                      <a16:colId xmlns:a16="http://schemas.microsoft.com/office/drawing/2014/main" val="863475189"/>
                    </a:ext>
                  </a:extLst>
                </a:gridCol>
              </a:tblGrid>
              <a:tr h="6858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p>
                      <a:pPr algn="ctr"/>
                      <a:endParaRPr lang="en-US" b="0" dirty="0">
                        <a:solidFill>
                          <a:schemeClr val="accent1">
                            <a:lumMod val="75000"/>
                          </a:schemeClr>
                        </a:solidFill>
                        <a:latin typeface="Lato"/>
                      </a:endParaRP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838200" y="1509713"/>
            <a:ext cx="8980714" cy="4667250"/>
          </a:xfrm>
        </p:spPr>
        <p:txBody>
          <a:bodyPr/>
          <a:lstStyle/>
          <a:p>
            <a:pPr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 this certificate we will cover 8 modules including;</a:t>
            </a:r>
          </a:p>
          <a:p>
            <a:pPr marL="742950" lvl="1" indent="-285750" rtl="0" fontAlgn="base">
              <a:lnSpc>
                <a:spcPct val="150000"/>
              </a:lnSpc>
              <a:spcBef>
                <a:spcPts val="0"/>
              </a:spcBef>
              <a:spcAft>
                <a:spcPts val="0"/>
              </a:spcAft>
              <a:buFont typeface="Arial" panose="020B0604020202020204" pitchFamily="34" charset="0"/>
              <a:buChar char="•"/>
            </a:pPr>
            <a:r>
              <a:rPr lang="en-US" sz="1800" b="1" i="0" u="none" strike="noStrike" dirty="0">
                <a:solidFill>
                  <a:srgbClr val="000000"/>
                </a:solidFill>
                <a:effectLst/>
                <a:latin typeface="Arial" panose="020B0604020202020204" pitchFamily="34" charset="0"/>
              </a:rPr>
              <a:t>Module 1 - Introduction to Customer Service</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Module 2 - Ethos and Integrity</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Module 3 - Managing Customer Expectations</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Module 4 - Personality Types</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Module 5-  Customer Relations and Effective Communication Skills</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Module 6 - Taking Responsibility and Problem Solving</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Module 7 - Customer Service Through Change Management</a:t>
            </a:r>
          </a:p>
          <a:p>
            <a:pPr marL="742950" lvl="1"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Module 8 - Real Life Customer Service Scenarios</a:t>
            </a:r>
          </a:p>
          <a:p>
            <a:pPr marL="0" indent="0">
              <a:buNone/>
            </a:pPr>
            <a:endParaRPr lang="en-US" spc="90" dirty="0">
              <a:solidFill>
                <a:srgbClr val="231F20"/>
              </a:solidFill>
              <a:cs typeface="Times New Roman"/>
            </a:endParaRPr>
          </a:p>
          <a:p>
            <a:pPr marL="0" indent="0">
              <a:buNone/>
            </a:pPr>
            <a:endParaRPr lang="en-US" dirty="0"/>
          </a:p>
        </p:txBody>
      </p:sp>
      <p:sp>
        <p:nvSpPr>
          <p:cNvPr id="4" name="TextBox 3">
            <a:extLst>
              <a:ext uri="{FF2B5EF4-FFF2-40B4-BE49-F238E27FC236}">
                <a16:creationId xmlns:a16="http://schemas.microsoft.com/office/drawing/2014/main" id="{650CD7FF-7041-F993-165E-985FE1DC2AB8}"/>
              </a:ext>
            </a:extLst>
          </p:cNvPr>
          <p:cNvSpPr txBox="1"/>
          <p:nvPr/>
        </p:nvSpPr>
        <p:spPr>
          <a:xfrm>
            <a:off x="10174014" y="914400"/>
            <a:ext cx="1881352" cy="1200329"/>
          </a:xfrm>
          <a:prstGeom prst="rect">
            <a:avLst/>
          </a:prstGeom>
          <a:noFill/>
        </p:spPr>
        <p:txBody>
          <a:bodyPr wrap="square" rtlCol="0">
            <a:spAutoFit/>
          </a:bodyPr>
          <a:lstStyle/>
          <a:p>
            <a:r>
              <a:rPr lang="en-US" sz="1200" b="0" i="0" u="none" strike="noStrike" dirty="0">
                <a:solidFill>
                  <a:srgbClr val="000000"/>
                </a:solidFill>
                <a:effectLst/>
                <a:latin typeface="Arial" panose="020B0604020202020204" pitchFamily="34" charset="0"/>
              </a:rPr>
              <a:t>Globally: Add the slide with the 8 Module names present, BOD logo and Customer Service Certificate cover with the current module bolded</a:t>
            </a:r>
            <a:endParaRPr lang="en-CA" sz="1200" dirty="0"/>
          </a:p>
        </p:txBody>
      </p:sp>
    </p:spTree>
    <p:extLst>
      <p:ext uri="{BB962C8B-B14F-4D97-AF65-F5344CB8AC3E}">
        <p14:creationId xmlns:p14="http://schemas.microsoft.com/office/powerpoint/2010/main" val="3614234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C3CC54-4543-8D7F-78DE-520DB5F6F5B8}"/>
              </a:ext>
            </a:extLst>
          </p:cNvPr>
          <p:cNvGraphicFramePr>
            <a:graphicFrameLocks noGrp="1"/>
          </p:cNvGraphicFramePr>
          <p:nvPr>
            <p:extLst>
              <p:ext uri="{D42A27DB-BD31-4B8C-83A1-F6EECF244321}">
                <p14:modId xmlns:p14="http://schemas.microsoft.com/office/powerpoint/2010/main" val="226896107"/>
              </p:ext>
            </p:extLst>
          </p:nvPr>
        </p:nvGraphicFramePr>
        <p:xfrm>
          <a:off x="0" y="0"/>
          <a:ext cx="12192000" cy="6858000"/>
        </p:xfrm>
        <a:graphic>
          <a:graphicData uri="http://schemas.openxmlformats.org/drawingml/2006/table">
            <a:tbl>
              <a:tblPr firstRow="1" bandRow="1">
                <a:tableStyleId>{5C22544A-7EE6-4342-B048-85BDC9FD1C3A}</a:tableStyleId>
              </a:tblPr>
              <a:tblGrid>
                <a:gridCol w="9564414">
                  <a:extLst>
                    <a:ext uri="{9D8B030D-6E8A-4147-A177-3AD203B41FA5}">
                      <a16:colId xmlns:a16="http://schemas.microsoft.com/office/drawing/2014/main" val="1466593020"/>
                    </a:ext>
                  </a:extLst>
                </a:gridCol>
                <a:gridCol w="2627586">
                  <a:extLst>
                    <a:ext uri="{9D8B030D-6E8A-4147-A177-3AD203B41FA5}">
                      <a16:colId xmlns:a16="http://schemas.microsoft.com/office/drawing/2014/main" val="863475189"/>
                    </a:ext>
                  </a:extLst>
                </a:gridCol>
              </a:tblGrid>
              <a:tr h="6858000">
                <a:tc>
                  <a:txBody>
                    <a:bodyPr/>
                    <a:lstStyle/>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p>
                      <a:pPr algn="l"/>
                      <a:endParaRPr lang="en-US" sz="1400"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1">
                              <a:lumMod val="75000"/>
                            </a:schemeClr>
                          </a:solidFill>
                          <a:latin typeface="Lato"/>
                        </a:rPr>
                        <a:t>Image Notes:</a:t>
                      </a:r>
                    </a:p>
                    <a:p>
                      <a:pPr algn="ctr"/>
                      <a:endParaRPr lang="en-US" b="0" dirty="0">
                        <a:solidFill>
                          <a:schemeClr val="accent1">
                            <a:lumMod val="75000"/>
                          </a:schemeClr>
                        </a:solidFill>
                        <a:latin typeface="La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93772"/>
                  </a:ext>
                </a:extLst>
              </a:tr>
            </a:tbl>
          </a:graphicData>
        </a:graphic>
      </p:graphicFrame>
      <p:sp>
        <p:nvSpPr>
          <p:cNvPr id="6" name="Title 5">
            <a:extLst>
              <a:ext uri="{FF2B5EF4-FFF2-40B4-BE49-F238E27FC236}">
                <a16:creationId xmlns:a16="http://schemas.microsoft.com/office/drawing/2014/main" id="{AE7DE7E5-C830-F6BE-2EAA-FB573692CC2C}"/>
              </a:ext>
            </a:extLst>
          </p:cNvPr>
          <p:cNvSpPr>
            <a:spLocks noGrp="1"/>
          </p:cNvSpPr>
          <p:nvPr>
            <p:ph type="title"/>
          </p:nvPr>
        </p:nvSpPr>
        <p:spPr>
          <a:xfrm>
            <a:off x="838200" y="365125"/>
            <a:ext cx="8980714" cy="779463"/>
          </a:xfrm>
        </p:spPr>
        <p:txBody>
          <a:bodyPr>
            <a:noAutofit/>
          </a:bodyPr>
          <a:lstStyle/>
          <a:p>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Module 1: Introduction to Customer Service</a:t>
            </a:r>
            <a:endParaRPr lang="en-US" sz="2800" dirty="0">
              <a:solidFill>
                <a:srgbClr val="0070C0"/>
              </a:solidFill>
            </a:endParaRPr>
          </a:p>
        </p:txBody>
      </p:sp>
      <p:sp>
        <p:nvSpPr>
          <p:cNvPr id="3" name="TextBox 2">
            <a:extLst>
              <a:ext uri="{FF2B5EF4-FFF2-40B4-BE49-F238E27FC236}">
                <a16:creationId xmlns:a16="http://schemas.microsoft.com/office/drawing/2014/main" id="{4CA65854-8449-A41D-F0AF-7F264ACED909}"/>
              </a:ext>
            </a:extLst>
          </p:cNvPr>
          <p:cNvSpPr txBox="1"/>
          <p:nvPr/>
        </p:nvSpPr>
        <p:spPr>
          <a:xfrm>
            <a:off x="9818914" y="830317"/>
            <a:ext cx="2026245" cy="3046988"/>
          </a:xfrm>
          <a:prstGeom prst="rect">
            <a:avLst/>
          </a:prstGeom>
          <a:noFill/>
        </p:spPr>
        <p:txBody>
          <a:bodyPr wrap="square" rtlCol="0">
            <a:spAutoFit/>
          </a:bodyPr>
          <a:lstStyle/>
          <a:p>
            <a:pPr rtl="0">
              <a:spcBef>
                <a:spcPts val="0"/>
              </a:spcBef>
              <a:spcAft>
                <a:spcPts val="0"/>
              </a:spcAft>
            </a:pPr>
            <a:r>
              <a:rPr lang="en-US" sz="1200" b="0" i="0" u="none" strike="noStrike" dirty="0">
                <a:solidFill>
                  <a:srgbClr val="FF0000"/>
                </a:solidFill>
                <a:effectLst/>
                <a:latin typeface="Arial" panose="020B0604020202020204" pitchFamily="34" charset="0"/>
              </a:rPr>
              <a:t>We need video (45sec) or series of images to slide through while voice is playing</a:t>
            </a:r>
            <a:endParaRPr lang="en-US" sz="1200" b="0" dirty="0">
              <a:effectLst/>
            </a:endParaRPr>
          </a:p>
          <a:p>
            <a:br>
              <a:rPr lang="en-US" sz="1200" b="0" dirty="0">
                <a:effectLst/>
              </a:rPr>
            </a:br>
            <a:r>
              <a:rPr lang="en-US" sz="1200" b="0" i="1" u="none" strike="noStrike" dirty="0">
                <a:solidFill>
                  <a:srgbClr val="FF0000"/>
                </a:solidFill>
                <a:effectLst/>
                <a:latin typeface="Arial" panose="020B0604020202020204" pitchFamily="34" charset="0"/>
              </a:rPr>
              <a:t>Image Suggestions: Shutterstock 22828258 (38 seconds. Placeholder for now, waiting to review w/Chuck)</a:t>
            </a:r>
          </a:p>
          <a:p>
            <a:endParaRPr lang="en-US" sz="1200" i="1" dirty="0">
              <a:solidFill>
                <a:srgbClr val="FF0000"/>
              </a:solidFill>
              <a:latin typeface="Arial" panose="020B0604020202020204" pitchFamily="34" charset="0"/>
            </a:endParaRPr>
          </a:p>
          <a:p>
            <a:r>
              <a:rPr lang="en-US" sz="1200" i="1" dirty="0">
                <a:solidFill>
                  <a:srgbClr val="FF0000"/>
                </a:solidFill>
                <a:latin typeface="Arial" panose="020B0604020202020204" pitchFamily="34" charset="0"/>
              </a:rPr>
              <a:t>Image Suggestions: Shutterstock 1092289149 (9 seconds. Placeholder for now, waiting to review w/Chuck)</a:t>
            </a:r>
            <a:endParaRPr lang="en-CA" sz="1200" i="1" dirty="0">
              <a:solidFill>
                <a:srgbClr val="FF0000"/>
              </a:solidFill>
              <a:latin typeface="Arial" panose="020B0604020202020204" pitchFamily="34" charset="0"/>
            </a:endParaRPr>
          </a:p>
        </p:txBody>
      </p:sp>
      <p:sp>
        <p:nvSpPr>
          <p:cNvPr id="7" name="Content Placeholder 6">
            <a:extLst>
              <a:ext uri="{FF2B5EF4-FFF2-40B4-BE49-F238E27FC236}">
                <a16:creationId xmlns:a16="http://schemas.microsoft.com/office/drawing/2014/main" id="{B7BCD535-9114-F02F-6CAA-4A467D495BC2}"/>
              </a:ext>
            </a:extLst>
          </p:cNvPr>
          <p:cNvSpPr>
            <a:spLocks noGrp="1"/>
          </p:cNvSpPr>
          <p:nvPr>
            <p:ph idx="1"/>
          </p:nvPr>
        </p:nvSpPr>
        <p:spPr>
          <a:xfrm>
            <a:off x="1195551" y="1509713"/>
            <a:ext cx="6350876" cy="4667250"/>
          </a:xfrm>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module will help you to understand:</a:t>
            </a:r>
          </a:p>
          <a:p>
            <a:pPr lvl="1" fontAlgn="base">
              <a:spcBef>
                <a:spcPts val="0"/>
              </a:spcBef>
              <a:buFont typeface="+mj-lt"/>
              <a:buAutoNum type="arabicPeriod"/>
            </a:pPr>
            <a:r>
              <a:rPr lang="en-US" sz="1400" b="0" i="0" u="none" strike="noStrike" dirty="0">
                <a:solidFill>
                  <a:srgbClr val="000000"/>
                </a:solidFill>
                <a:effectLst/>
                <a:latin typeface="Arial" panose="020B0604020202020204" pitchFamily="34" charset="0"/>
              </a:rPr>
              <a:t>What Customer Service is.</a:t>
            </a:r>
          </a:p>
          <a:p>
            <a:pPr lvl="1" fontAlgn="base">
              <a:spcBef>
                <a:spcPts val="0"/>
              </a:spcBef>
              <a:buFont typeface="+mj-lt"/>
              <a:buAutoNum type="arabicPeriod"/>
            </a:pPr>
            <a:r>
              <a:rPr lang="en-US" sz="1400" b="0" i="0" u="none" strike="noStrike" dirty="0">
                <a:solidFill>
                  <a:srgbClr val="000000"/>
                </a:solidFill>
                <a:effectLst/>
                <a:latin typeface="Arial" panose="020B0604020202020204" pitchFamily="34" charset="0"/>
              </a:rPr>
              <a:t>The importance of Customer Service and the impacts of poor Customer Service.</a:t>
            </a:r>
          </a:p>
          <a:p>
            <a:pPr lvl="1" fontAlgn="base">
              <a:spcBef>
                <a:spcPts val="0"/>
              </a:spcBef>
              <a:buFont typeface="+mj-lt"/>
              <a:buAutoNum type="arabicPeriod"/>
            </a:pPr>
            <a:r>
              <a:rPr lang="en-US" sz="1400" b="0" i="0" u="none" strike="noStrike" dirty="0">
                <a:solidFill>
                  <a:srgbClr val="000000"/>
                </a:solidFill>
                <a:effectLst/>
                <a:latin typeface="Arial" panose="020B0604020202020204" pitchFamily="34" charset="0"/>
              </a:rPr>
              <a:t>The different strategies provided for improving Customer Service</a:t>
            </a:r>
          </a:p>
          <a:p>
            <a:pPr marL="0" indent="0">
              <a:buNone/>
            </a:pPr>
            <a:endParaRPr lang="en-US" dirty="0"/>
          </a:p>
        </p:txBody>
      </p:sp>
      <p:pic>
        <p:nvPicPr>
          <p:cNvPr id="2052" name="Picture 4">
            <a:extLst>
              <a:ext uri="{FF2B5EF4-FFF2-40B4-BE49-F238E27FC236}">
                <a16:creationId xmlns:a16="http://schemas.microsoft.com/office/drawing/2014/main" id="{42A70F22-3484-1428-C50C-FC7DD12E3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081" y="3001169"/>
            <a:ext cx="35433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145A6F3-8A0C-56FB-3936-7FF448ACF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2690813"/>
            <a:ext cx="2628900"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459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eab1c96-d0e0-4b12-a841-c1740e2fadcc" xsi:nil="true"/>
    <_Flow_SignoffStatus xmlns="f39b28fa-2394-4f06-aa38-9e1be1e89be0" xsi:nil="true"/>
    <HighlightPDF xmlns="f39b28fa-2394-4f06-aa38-9e1be1e89be0" xsi:nil="true"/>
    <Signoffstatus xmlns="f39b28fa-2394-4f06-aa38-9e1be1e89be0" xsi:nil="true"/>
    <lcf76f155ced4ddcb4097134ff3c332f xmlns="f39b28fa-2394-4f06-aa38-9e1be1e89be0">
      <Terms xmlns="http://schemas.microsoft.com/office/infopath/2007/PartnerControls"/>
    </lcf76f155ced4ddcb4097134ff3c332f>
    <ReviewCondition xmlns="f39b28fa-2394-4f06-aa38-9e1be1e89be0" xsi:nil="true"/>
    <SharedWithUsers xmlns="aeab1c96-d0e0-4b12-a841-c1740e2fadcc">
      <UserInfo>
        <DisplayName>Kellie Lunn</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3AED128F65C94DBD4DF0857AEF63A3" ma:contentTypeVersion="17" ma:contentTypeDescription="Create a new document." ma:contentTypeScope="" ma:versionID="48b6acfb87e319ef2e43194682070664">
  <xsd:schema xmlns:xsd="http://www.w3.org/2001/XMLSchema" xmlns:xs="http://www.w3.org/2001/XMLSchema" xmlns:p="http://schemas.microsoft.com/office/2006/metadata/properties" xmlns:ns2="f39b28fa-2394-4f06-aa38-9e1be1e89be0" xmlns:ns3="aeab1c96-d0e0-4b12-a841-c1740e2fadcc" targetNamespace="http://schemas.microsoft.com/office/2006/metadata/properties" ma:root="true" ma:fieldsID="4675ddd5ce0164d0d9143b5c790826f9" ns2:_="" ns3:_="">
    <xsd:import namespace="f39b28fa-2394-4f06-aa38-9e1be1e89be0"/>
    <xsd:import namespace="aeab1c96-d0e0-4b12-a841-c1740e2fadc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ReviewCondition" minOccurs="0"/>
                <xsd:element ref="ns2:_Flow_SignoffStatu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HighlightPDF" minOccurs="0"/>
                <xsd:element ref="ns2:Signoffstatu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9b28fa-2394-4f06-aa38-9e1be1e89b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ReviewCondition" ma:index="12" nillable="true" ma:displayName="Review Condition" ma:format="Dropdown" ma:internalName="ReviewCondition">
      <xsd:simpleType>
        <xsd:restriction base="dms:Text">
          <xsd:maxLength value="255"/>
        </xsd:restriction>
      </xsd:simpleType>
    </xsd:element>
    <xsd:element name="_Flow_SignoffStatus" ma:index="13" nillable="true" ma:displayName="Sign-off status" ma:internalName="Sign_x002d_off_x0020_status">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3983a2d-be15-403e-a2ed-bce727b2b72d"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HighlightPDF" ma:index="22" nillable="true" ma:displayName="SB and PDF " ma:format="Dropdown" ma:internalName="HighlightPDF">
      <xsd:simpleType>
        <xsd:restriction base="dms:Text">
          <xsd:maxLength value="255"/>
        </xsd:restriction>
      </xsd:simpleType>
    </xsd:element>
    <xsd:element name="Signoffstatus" ma:index="23" nillable="true" ma:displayName="Sign off status" ma:format="Dropdown" ma:internalName="Signoffstatus">
      <xsd:simpleType>
        <xsd:restriction base="dms:Text">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ab1c96-d0e0-4b12-a841-c1740e2fadc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dcf23a2-862f-40d6-b83d-29e2541a56bc}" ma:internalName="TaxCatchAll" ma:showField="CatchAllData" ma:web="aeab1c96-d0e0-4b12-a841-c1740e2fad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C5765A-881A-4D84-98EC-1A1CD84E2B9F}">
  <ds:schemaRefs>
    <ds:schemaRef ds:uri="http://schemas.microsoft.com/office/2006/metadata/properties"/>
    <ds:schemaRef ds:uri="http://purl.org/dc/dcmitype/"/>
    <ds:schemaRef ds:uri="http://purl.org/dc/terms/"/>
    <ds:schemaRef ds:uri="http://www.w3.org/XML/1998/namespace"/>
    <ds:schemaRef ds:uri="http://schemas.microsoft.com/office/infopath/2007/PartnerControls"/>
    <ds:schemaRef ds:uri="http://schemas.microsoft.com/office/2006/documentManagement/types"/>
    <ds:schemaRef ds:uri="af708026-14bd-4c08-bb30-ffa12642f7b4"/>
    <ds:schemaRef ds:uri="http://schemas.openxmlformats.org/package/2006/metadata/core-properties"/>
    <ds:schemaRef ds:uri="16081be0-6d60-4292-867a-d7dae20b8fcc"/>
    <ds:schemaRef ds:uri="http://purl.org/dc/elements/1.1/"/>
    <ds:schemaRef ds:uri="aeab1c96-d0e0-4b12-a841-c1740e2fadcc"/>
    <ds:schemaRef ds:uri="f39b28fa-2394-4f06-aa38-9e1be1e89be0"/>
  </ds:schemaRefs>
</ds:datastoreItem>
</file>

<file path=customXml/itemProps2.xml><?xml version="1.0" encoding="utf-8"?>
<ds:datastoreItem xmlns:ds="http://schemas.openxmlformats.org/officeDocument/2006/customXml" ds:itemID="{AC18D394-9FB8-44DD-A357-35F981F602BE}">
  <ds:schemaRefs>
    <ds:schemaRef ds:uri="http://schemas.microsoft.com/sharepoint/v3/contenttype/forms"/>
  </ds:schemaRefs>
</ds:datastoreItem>
</file>

<file path=customXml/itemProps3.xml><?xml version="1.0" encoding="utf-8"?>
<ds:datastoreItem xmlns:ds="http://schemas.openxmlformats.org/officeDocument/2006/customXml" ds:itemID="{4F152F03-916A-4A26-ABE5-E90D37299F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9b28fa-2394-4f06-aa38-9e1be1e89be0"/>
    <ds:schemaRef ds:uri="aeab1c96-d0e0-4b12-a841-c1740e2fad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4167</TotalTime>
  <Words>5581</Words>
  <Application>Microsoft Office PowerPoint</Application>
  <PresentationFormat>Widescreen</PresentationFormat>
  <Paragraphs>637</Paragraphs>
  <Slides>26</Slides>
  <Notes>25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lpstr>Module 1: Introduction to Customer Service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henderson</dc:creator>
  <cp:lastModifiedBy>Amy Ross</cp:lastModifiedBy>
  <cp:revision>36</cp:revision>
  <dcterms:created xsi:type="dcterms:W3CDTF">2022-09-19T13:27:12Z</dcterms:created>
  <dcterms:modified xsi:type="dcterms:W3CDTF">2025-02-18T11:49:50Z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0x010100353AED128F65C94DBD4DF0857AEF63A3</vt:lpwstr>
  </property>
  <property fmtid="{D5CDD505-2E9C-101B-9397-08002B2CF9AE}" pid="3" name="Order">
    <vt:r8>11800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xd_Signature">
    <vt:bool>false</vt:bool>
  </property>
  <property fmtid="{D5CDD505-2E9C-101B-9397-08002B2CF9AE}" pid="8" name="SharedWithUsers">
    <vt:lpwstr>13;#Kellie Lunn</vt:lpwstr>
  </property>
  <property fmtid="{D5CDD505-2E9C-101B-9397-08002B2CF9AE}" pid="9" name="xd_ProgID">
    <vt:lpwstr/>
  </property>
  <property fmtid="{D5CDD505-2E9C-101B-9397-08002B2CF9AE}" pid="10" name="_SourceUrl">
    <vt:lpwstr/>
  </property>
  <property fmtid="{D5CDD505-2E9C-101B-9397-08002B2CF9AE}" pid="11" name="_SharedFileIndex">
    <vt:lpwstr/>
  </property>
  <property fmtid="{D5CDD505-2E9C-101B-9397-08002B2CF9AE}" pid="12" name="TemplateUrl">
    <vt:lpwstr/>
  </property>
  <property fmtid="{D5CDD505-2E9C-101B-9397-08002B2CF9AE}" pid="13" name="MediaServiceImageTags">
    <vt:lpwstr/>
  </property>
</Properties>
</file>